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38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 id="303" r:id="rId49"/>
    <p:sldId id="301"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8" r:id="rId104"/>
    <p:sldId id="359" r:id="rId105"/>
    <p:sldId id="361" r:id="rId106"/>
    <p:sldId id="357" r:id="rId107"/>
    <p:sldId id="362" r:id="rId108"/>
    <p:sldId id="363" r:id="rId109"/>
    <p:sldId id="364" r:id="rId110"/>
    <p:sldId id="365" r:id="rId111"/>
    <p:sldId id="366" r:id="rId112"/>
    <p:sldId id="367" r:id="rId113"/>
    <p:sldId id="369" r:id="rId114"/>
    <p:sldId id="370" r:id="rId115"/>
    <p:sldId id="371" r:id="rId116"/>
    <p:sldId id="372" r:id="rId117"/>
    <p:sldId id="368" r:id="rId118"/>
    <p:sldId id="373" r:id="rId119"/>
    <p:sldId id="374" r:id="rId120"/>
    <p:sldId id="375" r:id="rId121"/>
    <p:sldId id="376" r:id="rId122"/>
    <p:sldId id="377" r:id="rId123"/>
    <p:sldId id="378" r:id="rId124"/>
    <p:sldId id="379" r:id="rId125"/>
    <p:sldId id="380" r:id="rId126"/>
    <p:sldId id="381" r:id="rId127"/>
    <p:sldId id="382" r:id="rId128"/>
    <p:sldId id="383"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p:scale>
          <a:sx n="76" d="100"/>
          <a:sy n="76" d="100"/>
        </p:scale>
        <p:origin x="-4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70" y="1122363"/>
            <a:ext cx="9001461"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70" y="3602038"/>
            <a:ext cx="900146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1611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7" y="4289373"/>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7"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6"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733578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6" y="4204821"/>
            <a:ext cx="10353762"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764790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3"/>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28178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7" y="2126942"/>
            <a:ext cx="10355326"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4"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16930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2088320"/>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9"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9" y="2911624"/>
            <a:ext cx="3299820"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9"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7"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119360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6"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19"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2"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8" y="2298987"/>
            <a:ext cx="293052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2"/>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356046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59106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600"/>
            <a:ext cx="2542658"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600"/>
            <a:ext cx="7658706"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141086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849506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5" y="657227"/>
            <a:ext cx="9733513"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5" y="3602039"/>
            <a:ext cx="9733513"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9/20/2024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8961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6" y="2088320"/>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20"/>
            <a:ext cx="5094155"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406820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5" y="2088320"/>
            <a:ext cx="4879198"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9"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12232"/>
            <a:ext cx="509535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408324-A84C-4A45-93B6-78D079CCE772}" type="datetime1">
              <a:rPr lang="en-US" smtClean="0"/>
              <a:t>9/20/2024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330157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08814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9/20/2024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5517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30" y="609600"/>
            <a:ext cx="3932236"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5" y="609601"/>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30" y="2971801"/>
            <a:ext cx="3932236"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870425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30" y="609600"/>
            <a:ext cx="5929772"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2971800"/>
            <a:ext cx="5934949"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9/20/2024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3917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6" y="609600"/>
            <a:ext cx="10353762"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6"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6"/>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4408324-A84C-4A45-93B6-78D079CCE772}" type="datetime1">
              <a:rPr lang="en-US" smtClean="0"/>
              <a:t>9/20/2024</a:t>
            </a:fld>
            <a:endParaRPr lang="en-US" dirty="0"/>
          </a:p>
        </p:txBody>
      </p:sp>
      <p:sp>
        <p:nvSpPr>
          <p:cNvPr id="5" name="Footer Placeholder 4"/>
          <p:cNvSpPr>
            <a:spLocks noGrp="1"/>
          </p:cNvSpPr>
          <p:nvPr>
            <p:ph type="ftr" sz="quarter" idx="3"/>
          </p:nvPr>
        </p:nvSpPr>
        <p:spPr>
          <a:xfrm>
            <a:off x="913795" y="5883276"/>
            <a:ext cx="6672866"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3" y="5883276"/>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014822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6CD08-9F64-1368-C844-2892013DF848}"/>
              </a:ext>
            </a:extLst>
          </p:cNvPr>
          <p:cNvSpPr>
            <a:spLocks noGrp="1"/>
          </p:cNvSpPr>
          <p:nvPr>
            <p:ph type="ctrTitle"/>
          </p:nvPr>
        </p:nvSpPr>
        <p:spPr>
          <a:xfrm>
            <a:off x="1595270" y="1122363"/>
            <a:ext cx="9001461" cy="2387600"/>
          </a:xfrm>
        </p:spPr>
        <p:txBody>
          <a:bodyPr>
            <a:normAutofit/>
          </a:bodyPr>
          <a:lstStyle/>
          <a:p>
            <a:r>
              <a:rPr lang="en-US" sz="4400" dirty="0">
                <a:latin typeface="+mn-lt"/>
              </a:rPr>
              <a:t>Development</a:t>
            </a:r>
            <a:r>
              <a:rPr lang="en-US" sz="4400" dirty="0"/>
              <a:t> of Microcontroller Systems</a:t>
            </a:r>
          </a:p>
        </p:txBody>
      </p:sp>
      <p:sp>
        <p:nvSpPr>
          <p:cNvPr id="3" name="Subtitle 2">
            <a:extLst>
              <a:ext uri="{FF2B5EF4-FFF2-40B4-BE49-F238E27FC236}">
                <a16:creationId xmlns="" xmlns:a16="http://schemas.microsoft.com/office/drawing/2014/main" id="{EAE82326-EAD8-ED3A-462B-D2ABA3AFC1BD}"/>
              </a:ext>
            </a:extLst>
          </p:cNvPr>
          <p:cNvSpPr>
            <a:spLocks noGrp="1"/>
          </p:cNvSpPr>
          <p:nvPr>
            <p:ph type="subTitle" idx="1"/>
          </p:nvPr>
        </p:nvSpPr>
        <p:spPr>
          <a:xfrm>
            <a:off x="1595270" y="3602038"/>
            <a:ext cx="9001461" cy="1655762"/>
          </a:xfrm>
        </p:spPr>
        <p:txBody>
          <a:bodyPr>
            <a:normAutofit/>
          </a:bodyPr>
          <a:lstStyle/>
          <a:p>
            <a:r>
              <a:rPr lang="en-US" sz="3200" b="1" dirty="0">
                <a:effectLst/>
              </a:rPr>
              <a:t>1. Distinguish between components and tools used in the microcontroller system</a:t>
            </a:r>
            <a:r>
              <a:rPr lang="en-US" sz="3200" b="1" dirty="0" smtClean="0">
                <a:effectLst/>
              </a:rPr>
              <a:t>.</a:t>
            </a:r>
            <a:endParaRPr lang="en-US" sz="3200" dirty="0"/>
          </a:p>
        </p:txBody>
      </p:sp>
    </p:spTree>
    <p:extLst>
      <p:ext uri="{BB962C8B-B14F-4D97-AF65-F5344CB8AC3E}">
        <p14:creationId xmlns:p14="http://schemas.microsoft.com/office/powerpoint/2010/main" val="3676757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3D5317-118D-E04E-2243-4B944136DA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28E8A3A-2C5E-3F98-A1A2-711EAAD8C6C2}"/>
              </a:ext>
            </a:extLst>
          </p:cNvPr>
          <p:cNvSpPr>
            <a:spLocks noGrp="1"/>
          </p:cNvSpPr>
          <p:nvPr>
            <p:ph idx="1"/>
          </p:nvPr>
        </p:nvSpPr>
        <p:spPr/>
        <p:txBody>
          <a:bodyPr>
            <a:normAutofit lnSpcReduction="10000"/>
          </a:bodyPr>
          <a:lstStyle/>
          <a:p>
            <a:r>
              <a:rPr lang="en-US" sz="2800" b="1" dirty="0"/>
              <a:t>Secondly</a:t>
            </a:r>
            <a:r>
              <a:rPr lang="en-US" sz="2800" dirty="0"/>
              <a:t>, libraries and drivers are often required to interface with the input/output (I/O) peripherals of the microcontroller, such as sensors, switches, and displays</a:t>
            </a:r>
          </a:p>
          <a:p>
            <a:r>
              <a:rPr lang="en-US" sz="2800" b="1" dirty="0"/>
              <a:t>Finally</a:t>
            </a:r>
            <a:r>
              <a:rPr lang="en-US" sz="2800" dirty="0"/>
              <a:t>, software requirements may also include communication protocols and networking protocols, which allow the microcontroller to communicate with other devices or systems</a:t>
            </a:r>
          </a:p>
        </p:txBody>
      </p:sp>
    </p:spTree>
    <p:extLst>
      <p:ext uri="{BB962C8B-B14F-4D97-AF65-F5344CB8AC3E}">
        <p14:creationId xmlns:p14="http://schemas.microsoft.com/office/powerpoint/2010/main" val="4075999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8857"/>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13797" y="1371600"/>
            <a:ext cx="10236286" cy="5094514"/>
          </a:xfrm>
          <a:prstGeom prst="rect">
            <a:avLst/>
          </a:prstGeom>
        </p:spPr>
      </p:pic>
    </p:spTree>
    <p:extLst>
      <p:ext uri="{BB962C8B-B14F-4D97-AF65-F5344CB8AC3E}">
        <p14:creationId xmlns:p14="http://schemas.microsoft.com/office/powerpoint/2010/main" val="1113462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43339"/>
          </a:xfrm>
        </p:spPr>
        <p:txBody>
          <a:bodyPr>
            <a:normAutofit/>
          </a:bodyPr>
          <a:lstStyle/>
          <a:p>
            <a:pPr algn="l"/>
            <a:r>
              <a:rPr lang="en-US" sz="2800" dirty="0" smtClean="0"/>
              <a:t>D) </a:t>
            </a:r>
            <a:r>
              <a:rPr lang="en-US" sz="2800" dirty="0"/>
              <a:t>The Atmel Family</a:t>
            </a:r>
          </a:p>
        </p:txBody>
      </p:sp>
      <p:sp>
        <p:nvSpPr>
          <p:cNvPr id="3" name="Content Placeholder 2"/>
          <p:cNvSpPr>
            <a:spLocks noGrp="1"/>
          </p:cNvSpPr>
          <p:nvPr>
            <p:ph idx="1"/>
          </p:nvPr>
        </p:nvSpPr>
        <p:spPr>
          <a:xfrm>
            <a:off x="913796" y="1352940"/>
            <a:ext cx="10353762" cy="4438261"/>
          </a:xfrm>
        </p:spPr>
        <p:txBody>
          <a:bodyPr>
            <a:normAutofit/>
          </a:bodyPr>
          <a:lstStyle/>
          <a:p>
            <a:r>
              <a:rPr lang="en-US" sz="2400" dirty="0"/>
              <a:t>The Atmel family, also known as Atmel AVR (Advanced Virtual RISC) microcontrollers, </a:t>
            </a:r>
            <a:r>
              <a:rPr lang="en-US" sz="2400" dirty="0" smtClean="0"/>
              <a:t>is a </a:t>
            </a:r>
            <a:r>
              <a:rPr lang="en-US" sz="2400" dirty="0"/>
              <a:t>popular and widely used family of microcontrollers in the embedded systems and </a:t>
            </a:r>
            <a:r>
              <a:rPr lang="en-US" sz="2400" dirty="0" smtClean="0"/>
              <a:t>electronics industry.</a:t>
            </a:r>
            <a:endParaRPr lang="en-US" sz="2400" dirty="0"/>
          </a:p>
          <a:p>
            <a:pPr marL="0" indent="0">
              <a:buNone/>
            </a:pPr>
            <a:r>
              <a:rPr lang="en-US" sz="2800" b="1" dirty="0"/>
              <a:t>ATmega328P</a:t>
            </a:r>
            <a:r>
              <a:rPr lang="en-US" sz="2800" b="1" dirty="0" smtClean="0"/>
              <a:t>:</a:t>
            </a:r>
            <a:endParaRPr lang="en-US" sz="2800" b="1" dirty="0"/>
          </a:p>
          <a:p>
            <a:r>
              <a:rPr lang="en-US" sz="2400" dirty="0"/>
              <a:t>One of the most widely used microcontrollers, found on the Arduino </a:t>
            </a:r>
            <a:r>
              <a:rPr lang="en-US" sz="2400" dirty="0" smtClean="0"/>
              <a:t>Uno board </a:t>
            </a:r>
            <a:r>
              <a:rPr lang="en-US" sz="2400" dirty="0"/>
              <a:t>and many other development boards.</a:t>
            </a:r>
          </a:p>
        </p:txBody>
      </p:sp>
      <p:pic>
        <p:nvPicPr>
          <p:cNvPr id="4" name="Picture 3"/>
          <p:cNvPicPr>
            <a:picLocks noChangeAspect="1"/>
          </p:cNvPicPr>
          <p:nvPr/>
        </p:nvPicPr>
        <p:blipFill>
          <a:blip r:embed="rId2"/>
          <a:stretch>
            <a:fillRect/>
          </a:stretch>
        </p:blipFill>
        <p:spPr>
          <a:xfrm>
            <a:off x="6907903" y="4338735"/>
            <a:ext cx="4982270" cy="2519265"/>
          </a:xfrm>
          <a:prstGeom prst="rect">
            <a:avLst/>
          </a:prstGeom>
        </p:spPr>
      </p:pic>
    </p:spTree>
    <p:extLst>
      <p:ext uri="{BB962C8B-B14F-4D97-AF65-F5344CB8AC3E}">
        <p14:creationId xmlns:p14="http://schemas.microsoft.com/office/powerpoint/2010/main" val="17158908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31371"/>
          </a:xfrm>
        </p:spPr>
        <p:txBody>
          <a:bodyPr>
            <a:normAutofit/>
          </a:bodyPr>
          <a:lstStyle/>
          <a:p>
            <a:pPr algn="l"/>
            <a:r>
              <a:rPr lang="en-US" sz="2800" dirty="0"/>
              <a:t>ATmega2560:</a:t>
            </a:r>
          </a:p>
        </p:txBody>
      </p:sp>
      <p:sp>
        <p:nvSpPr>
          <p:cNvPr id="3" name="Content Placeholder 2"/>
          <p:cNvSpPr>
            <a:spLocks noGrp="1"/>
          </p:cNvSpPr>
          <p:nvPr>
            <p:ph idx="1"/>
          </p:nvPr>
        </p:nvSpPr>
        <p:spPr>
          <a:xfrm>
            <a:off x="913796" y="1147666"/>
            <a:ext cx="10353762" cy="4643535"/>
          </a:xfrm>
        </p:spPr>
        <p:txBody>
          <a:bodyPr/>
          <a:lstStyle/>
          <a:p>
            <a:r>
              <a:rPr lang="en-US" dirty="0"/>
              <a:t>Of</a:t>
            </a:r>
            <a:r>
              <a:rPr lang="en-US" sz="2400" dirty="0"/>
              <a:t>fers more I/O pins and memory than the ATmega328P, commonly found </a:t>
            </a:r>
            <a:r>
              <a:rPr lang="en-US" sz="2400" dirty="0" smtClean="0"/>
              <a:t>on Arduino </a:t>
            </a:r>
            <a:r>
              <a:rPr lang="en-US" sz="2400" dirty="0"/>
              <a:t>Mega and other advanced projects</a:t>
            </a:r>
            <a:r>
              <a:rPr lang="en-US" sz="2400" dirty="0" smtClean="0"/>
              <a:t>.</a:t>
            </a:r>
          </a:p>
          <a:p>
            <a:endParaRPr lang="en-US" sz="2400" dirty="0"/>
          </a:p>
          <a:p>
            <a:pPr marL="0" indent="0">
              <a:buNone/>
            </a:pPr>
            <a:r>
              <a:rPr lang="en-US" sz="2800" b="1" dirty="0"/>
              <a:t>ATtiny85</a:t>
            </a:r>
            <a:r>
              <a:rPr lang="en-US" sz="2800" b="1" dirty="0" smtClean="0"/>
              <a:t>:</a:t>
            </a:r>
          </a:p>
          <a:p>
            <a:r>
              <a:rPr lang="en-US" sz="2400" dirty="0"/>
              <a:t>A compact and low-cost microcontroller suitable for </a:t>
            </a:r>
            <a:endParaRPr lang="en-US" sz="2400" dirty="0" smtClean="0"/>
          </a:p>
          <a:p>
            <a:pPr marL="0" indent="0">
              <a:buNone/>
            </a:pPr>
            <a:r>
              <a:rPr lang="en-US" sz="2400" dirty="0" smtClean="0"/>
              <a:t>small-scale </a:t>
            </a:r>
            <a:r>
              <a:rPr lang="en-US" sz="2400" dirty="0"/>
              <a:t>projects </a:t>
            </a:r>
            <a:r>
              <a:rPr lang="en-US" sz="2400" dirty="0" err="1" smtClean="0"/>
              <a:t>withlimited</a:t>
            </a:r>
            <a:r>
              <a:rPr lang="en-US" sz="2400" dirty="0" smtClean="0"/>
              <a:t> </a:t>
            </a:r>
            <a:r>
              <a:rPr lang="en-US" sz="2400" dirty="0"/>
              <a:t>requirements</a:t>
            </a:r>
          </a:p>
        </p:txBody>
      </p:sp>
      <p:pic>
        <p:nvPicPr>
          <p:cNvPr id="4" name="Picture 3"/>
          <p:cNvPicPr>
            <a:picLocks noChangeAspect="1"/>
          </p:cNvPicPr>
          <p:nvPr/>
        </p:nvPicPr>
        <p:blipFill>
          <a:blip r:embed="rId2"/>
          <a:stretch>
            <a:fillRect/>
          </a:stretch>
        </p:blipFill>
        <p:spPr>
          <a:xfrm>
            <a:off x="8873936" y="1779036"/>
            <a:ext cx="3127356" cy="2239157"/>
          </a:xfrm>
          <a:prstGeom prst="rect">
            <a:avLst/>
          </a:prstGeom>
        </p:spPr>
      </p:pic>
      <p:pic>
        <p:nvPicPr>
          <p:cNvPr id="5" name="Picture 4"/>
          <p:cNvPicPr>
            <a:picLocks noChangeAspect="1"/>
          </p:cNvPicPr>
          <p:nvPr/>
        </p:nvPicPr>
        <p:blipFill>
          <a:blip r:embed="rId3"/>
          <a:stretch>
            <a:fillRect/>
          </a:stretch>
        </p:blipFill>
        <p:spPr>
          <a:xfrm>
            <a:off x="6742923" y="4388307"/>
            <a:ext cx="3293611" cy="2376992"/>
          </a:xfrm>
          <a:prstGeom prst="rect">
            <a:avLst/>
          </a:prstGeom>
        </p:spPr>
      </p:pic>
    </p:spTree>
    <p:extLst>
      <p:ext uri="{BB962C8B-B14F-4D97-AF65-F5344CB8AC3E}">
        <p14:creationId xmlns:p14="http://schemas.microsoft.com/office/powerpoint/2010/main" val="34037411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3325" y="196946"/>
            <a:ext cx="7580859" cy="6500236"/>
          </a:xfrm>
          <a:prstGeom prst="rect">
            <a:avLst/>
          </a:prstGeom>
        </p:spPr>
      </p:pic>
    </p:spTree>
    <p:extLst>
      <p:ext uri="{BB962C8B-B14F-4D97-AF65-F5344CB8AC3E}">
        <p14:creationId xmlns:p14="http://schemas.microsoft.com/office/powerpoint/2010/main" val="1853165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27019" y="130630"/>
            <a:ext cx="5488839" cy="6463916"/>
          </a:xfrm>
          <a:prstGeom prst="rect">
            <a:avLst/>
          </a:prstGeom>
        </p:spPr>
      </p:pic>
    </p:spTree>
    <p:extLst>
      <p:ext uri="{BB962C8B-B14F-4D97-AF65-F5344CB8AC3E}">
        <p14:creationId xmlns:p14="http://schemas.microsoft.com/office/powerpoint/2010/main" val="8392985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6CD08-9F64-1368-C844-2892013DF848}"/>
              </a:ext>
            </a:extLst>
          </p:cNvPr>
          <p:cNvSpPr>
            <a:spLocks noGrp="1"/>
          </p:cNvSpPr>
          <p:nvPr>
            <p:ph type="ctrTitle"/>
          </p:nvPr>
        </p:nvSpPr>
        <p:spPr/>
        <p:txBody>
          <a:bodyPr>
            <a:normAutofit/>
          </a:bodyPr>
          <a:lstStyle/>
          <a:p>
            <a:r>
              <a:rPr lang="en-US" sz="4000" dirty="0"/>
              <a:t>Development of Microcontroller Systems</a:t>
            </a:r>
          </a:p>
        </p:txBody>
      </p:sp>
      <p:sp>
        <p:nvSpPr>
          <p:cNvPr id="3" name="Subtitle 2">
            <a:extLst>
              <a:ext uri="{FF2B5EF4-FFF2-40B4-BE49-F238E27FC236}">
                <a16:creationId xmlns="" xmlns:a16="http://schemas.microsoft.com/office/drawing/2014/main" id="{EAE82326-EAD8-ED3A-462B-D2ABA3AFC1BD}"/>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21657174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995265"/>
          </a:xfrm>
        </p:spPr>
        <p:txBody>
          <a:bodyPr>
            <a:normAutofit/>
          </a:bodyPr>
          <a:lstStyle/>
          <a:p>
            <a:r>
              <a:rPr lang="en-US" sz="3200" dirty="0" smtClean="0"/>
              <a:t>Introduction:</a:t>
            </a:r>
            <a:endParaRPr lang="en-US" sz="3200" dirty="0"/>
          </a:p>
        </p:txBody>
      </p:sp>
      <p:sp>
        <p:nvSpPr>
          <p:cNvPr id="3" name="Content Placeholder 2"/>
          <p:cNvSpPr>
            <a:spLocks noGrp="1"/>
          </p:cNvSpPr>
          <p:nvPr>
            <p:ph idx="1"/>
          </p:nvPr>
        </p:nvSpPr>
        <p:spPr>
          <a:xfrm>
            <a:off x="913796" y="1455576"/>
            <a:ext cx="10353762" cy="4842587"/>
          </a:xfrm>
        </p:spPr>
        <p:txBody>
          <a:bodyPr>
            <a:normAutofit fontScale="92500"/>
          </a:bodyPr>
          <a:lstStyle/>
          <a:p>
            <a:r>
              <a:rPr lang="en-US" sz="2400" dirty="0"/>
              <a:t>First, you need to determine the type of microcontroller that you will use based on </a:t>
            </a:r>
            <a:r>
              <a:rPr lang="en-US" sz="2400" dirty="0" smtClean="0"/>
              <a:t>the requirements </a:t>
            </a:r>
            <a:r>
              <a:rPr lang="en-US" sz="2400" dirty="0"/>
              <a:t>of your </a:t>
            </a:r>
            <a:r>
              <a:rPr lang="en-US" sz="2400" dirty="0" smtClean="0"/>
              <a:t>project</a:t>
            </a:r>
            <a:endParaRPr lang="en-US" sz="2400" dirty="0"/>
          </a:p>
          <a:p>
            <a:r>
              <a:rPr lang="en-US" sz="2400" dirty="0"/>
              <a:t>you need to choose the necessary </a:t>
            </a:r>
            <a:r>
              <a:rPr lang="en-US" sz="2400" dirty="0" smtClean="0"/>
              <a:t>electronic tools </a:t>
            </a:r>
            <a:r>
              <a:rPr lang="en-US" sz="2400" dirty="0"/>
              <a:t>and components needed to build the system. This could include items such as </a:t>
            </a:r>
            <a:r>
              <a:rPr lang="en-US" sz="2400" dirty="0" smtClean="0"/>
              <a:t>breadboards, resistors</a:t>
            </a:r>
            <a:r>
              <a:rPr lang="en-US" sz="2400" dirty="0"/>
              <a:t>, capacitors, sensors, and actuators</a:t>
            </a:r>
            <a:r>
              <a:rPr lang="en-US" sz="2400" dirty="0" smtClean="0"/>
              <a:t>.</a:t>
            </a:r>
          </a:p>
          <a:p>
            <a:r>
              <a:rPr lang="en-US" sz="2400" dirty="0"/>
              <a:t>the next step is to design the system </a:t>
            </a:r>
            <a:r>
              <a:rPr lang="en-US" sz="2400" dirty="0" smtClean="0"/>
              <a:t>on a </a:t>
            </a:r>
            <a:r>
              <a:rPr lang="en-US" sz="2400" dirty="0"/>
              <a:t>simulation program. This allows you to test the system </a:t>
            </a:r>
            <a:r>
              <a:rPr lang="en-US" sz="2400" dirty="0" smtClean="0"/>
              <a:t>virtually </a:t>
            </a:r>
            <a:r>
              <a:rPr lang="en-US" sz="2400" dirty="0"/>
              <a:t>before building it in real </a:t>
            </a:r>
            <a:r>
              <a:rPr lang="en-US" sz="2400" dirty="0" smtClean="0"/>
              <a:t>life</a:t>
            </a:r>
          </a:p>
          <a:p>
            <a:r>
              <a:rPr lang="en-US" sz="2400" dirty="0"/>
              <a:t>it is important to document your plan and design in a way that allows for </a:t>
            </a:r>
            <a:r>
              <a:rPr lang="en-US" sz="2400" dirty="0" smtClean="0"/>
              <a:t>future reference</a:t>
            </a:r>
            <a:r>
              <a:rPr lang="en-US" sz="2400" dirty="0"/>
              <a:t>. This could involve creating schematics, flowcharts, or written documentation </a:t>
            </a:r>
            <a:r>
              <a:rPr lang="en-US" sz="2400" dirty="0" smtClean="0"/>
              <a:t>that outlines </a:t>
            </a:r>
            <a:r>
              <a:rPr lang="en-US" sz="2400" dirty="0"/>
              <a:t>the design and the steps required to build it.</a:t>
            </a:r>
            <a:endParaRPr lang="en-US" sz="2400" dirty="0" smtClean="0"/>
          </a:p>
        </p:txBody>
      </p:sp>
    </p:spTree>
    <p:extLst>
      <p:ext uri="{BB962C8B-B14F-4D97-AF65-F5344CB8AC3E}">
        <p14:creationId xmlns:p14="http://schemas.microsoft.com/office/powerpoint/2010/main" val="24812250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the Type of Microcontroller</a:t>
            </a:r>
            <a:br>
              <a:rPr lang="en-US" dirty="0"/>
            </a:br>
            <a:r>
              <a:rPr lang="en-US" dirty="0"/>
              <a:t>Based on Requirements</a:t>
            </a:r>
          </a:p>
        </p:txBody>
      </p:sp>
      <p:sp>
        <p:nvSpPr>
          <p:cNvPr id="3" name="Content Placeholder 2"/>
          <p:cNvSpPr>
            <a:spLocks noGrp="1"/>
          </p:cNvSpPr>
          <p:nvPr>
            <p:ph idx="1"/>
          </p:nvPr>
        </p:nvSpPr>
        <p:spPr/>
        <p:txBody>
          <a:bodyPr>
            <a:normAutofit/>
          </a:bodyPr>
          <a:lstStyle/>
          <a:p>
            <a:pPr marL="0" indent="0">
              <a:buNone/>
            </a:pPr>
            <a:r>
              <a:rPr lang="en-US" sz="2800" b="1" dirty="0"/>
              <a:t>1 </a:t>
            </a:r>
            <a:r>
              <a:rPr lang="en-US" sz="2800" b="1" dirty="0" smtClean="0"/>
              <a:t>)Understanding </a:t>
            </a:r>
            <a:r>
              <a:rPr lang="en-US" sz="2800" b="1" dirty="0"/>
              <a:t>the Requirements of the </a:t>
            </a:r>
            <a:r>
              <a:rPr lang="en-US" sz="2800" b="1" dirty="0" smtClean="0"/>
              <a:t>Project:</a:t>
            </a:r>
          </a:p>
          <a:p>
            <a:pPr marL="457200" indent="-457200">
              <a:buAutoNum type="alphaUcParenR"/>
            </a:pPr>
            <a:r>
              <a:rPr lang="en-US" sz="2400" dirty="0" smtClean="0"/>
              <a:t>Introduction </a:t>
            </a:r>
            <a:r>
              <a:rPr lang="en-US" sz="2400" dirty="0"/>
              <a:t>to </a:t>
            </a:r>
            <a:r>
              <a:rPr lang="en-US" sz="2400" dirty="0" smtClean="0"/>
              <a:t>understanding </a:t>
            </a:r>
            <a:r>
              <a:rPr lang="en-US" sz="2400" dirty="0"/>
              <a:t>project </a:t>
            </a:r>
            <a:r>
              <a:rPr lang="en-US" sz="2400" dirty="0" smtClean="0"/>
              <a:t>requirements:</a:t>
            </a:r>
          </a:p>
          <a:p>
            <a:r>
              <a:rPr lang="en-US" sz="2400" dirty="0"/>
              <a:t>Understanding the requirements of the project is the first step in preparing for </a:t>
            </a:r>
            <a:r>
              <a:rPr lang="en-US" sz="2400" dirty="0" smtClean="0"/>
              <a:t>the creation </a:t>
            </a:r>
            <a:r>
              <a:rPr lang="en-US" sz="2400" dirty="0"/>
              <a:t>of a simple system using a microcontroller. It involves identifying the </a:t>
            </a:r>
            <a:r>
              <a:rPr lang="en-US" sz="2400" dirty="0" smtClean="0"/>
              <a:t>purpose of </a:t>
            </a:r>
            <a:r>
              <a:rPr lang="en-US" sz="2400" dirty="0"/>
              <a:t>the project, the specific tasks it needs to perform, and the environment in which it </a:t>
            </a:r>
            <a:r>
              <a:rPr lang="en-US" sz="2400" dirty="0" smtClean="0"/>
              <a:t>will operate</a:t>
            </a:r>
            <a:r>
              <a:rPr lang="en-US" sz="2400" dirty="0"/>
              <a:t>.</a:t>
            </a:r>
          </a:p>
        </p:txBody>
      </p:sp>
    </p:spTree>
    <p:extLst>
      <p:ext uri="{BB962C8B-B14F-4D97-AF65-F5344CB8AC3E}">
        <p14:creationId xmlns:p14="http://schemas.microsoft.com/office/powerpoint/2010/main" val="305663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780661"/>
          </a:xfrm>
        </p:spPr>
        <p:txBody>
          <a:bodyPr>
            <a:normAutofit/>
          </a:bodyPr>
          <a:lstStyle/>
          <a:p>
            <a:pPr algn="l"/>
            <a:r>
              <a:rPr lang="en-US" sz="2400" b="0" dirty="0"/>
              <a:t>B </a:t>
            </a:r>
            <a:r>
              <a:rPr lang="en-US" sz="2400" b="0" dirty="0" smtClean="0"/>
              <a:t>)Overview </a:t>
            </a:r>
            <a:r>
              <a:rPr lang="en-US" sz="2400" b="0" dirty="0"/>
              <a:t>of common types of requirements:</a:t>
            </a:r>
          </a:p>
        </p:txBody>
      </p:sp>
      <p:sp>
        <p:nvSpPr>
          <p:cNvPr id="3" name="Content Placeholder 2"/>
          <p:cNvSpPr>
            <a:spLocks noGrp="1"/>
          </p:cNvSpPr>
          <p:nvPr>
            <p:ph idx="1"/>
          </p:nvPr>
        </p:nvSpPr>
        <p:spPr>
          <a:xfrm>
            <a:off x="913796" y="1390262"/>
            <a:ext cx="10353762" cy="4400939"/>
          </a:xfrm>
        </p:spPr>
        <p:txBody>
          <a:bodyPr>
            <a:normAutofit/>
          </a:bodyPr>
          <a:lstStyle/>
          <a:p>
            <a:r>
              <a:rPr lang="en-US" sz="2400" dirty="0"/>
              <a:t>Requirements can be categorized into </a:t>
            </a:r>
            <a:r>
              <a:rPr lang="en-US" sz="2400" dirty="0" smtClean="0"/>
              <a:t>several different </a:t>
            </a:r>
            <a:r>
              <a:rPr lang="en-US" sz="2400" dirty="0"/>
              <a:t>types, including</a:t>
            </a:r>
            <a:r>
              <a:rPr lang="en-US" sz="2400" dirty="0" smtClean="0"/>
              <a:t>:</a:t>
            </a:r>
          </a:p>
          <a:p>
            <a:endParaRPr lang="en-US" sz="2400" dirty="0"/>
          </a:p>
        </p:txBody>
      </p:sp>
      <p:pic>
        <p:nvPicPr>
          <p:cNvPr id="4" name="Picture 3"/>
          <p:cNvPicPr>
            <a:picLocks noChangeAspect="1"/>
          </p:cNvPicPr>
          <p:nvPr/>
        </p:nvPicPr>
        <p:blipFill>
          <a:blip r:embed="rId2"/>
          <a:stretch>
            <a:fillRect/>
          </a:stretch>
        </p:blipFill>
        <p:spPr>
          <a:xfrm>
            <a:off x="4021496" y="1894039"/>
            <a:ext cx="6778427" cy="4963961"/>
          </a:xfrm>
          <a:prstGeom prst="rect">
            <a:avLst/>
          </a:prstGeom>
        </p:spPr>
      </p:pic>
    </p:spTree>
    <p:extLst>
      <p:ext uri="{BB962C8B-B14F-4D97-AF65-F5344CB8AC3E}">
        <p14:creationId xmlns:p14="http://schemas.microsoft.com/office/powerpoint/2010/main" val="29180765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911290"/>
          </a:xfrm>
        </p:spPr>
        <p:txBody>
          <a:bodyPr>
            <a:normAutofit/>
          </a:bodyPr>
          <a:lstStyle/>
          <a:p>
            <a:pPr algn="l"/>
            <a:r>
              <a:rPr lang="en-US" sz="2800" dirty="0"/>
              <a:t>For Example:</a:t>
            </a:r>
          </a:p>
        </p:txBody>
      </p:sp>
      <p:sp>
        <p:nvSpPr>
          <p:cNvPr id="3" name="Content Placeholder 2"/>
          <p:cNvSpPr>
            <a:spLocks noGrp="1"/>
          </p:cNvSpPr>
          <p:nvPr>
            <p:ph idx="1"/>
          </p:nvPr>
        </p:nvSpPr>
        <p:spPr>
          <a:xfrm>
            <a:off x="913796" y="1520891"/>
            <a:ext cx="10353762" cy="4270309"/>
          </a:xfrm>
        </p:spPr>
        <p:txBody>
          <a:bodyPr/>
          <a:lstStyle/>
          <a:p>
            <a:pPr marL="0" indent="0">
              <a:buNone/>
            </a:pPr>
            <a:r>
              <a:rPr lang="en-US" sz="2800" b="1" dirty="0" smtClean="0"/>
              <a:t>Goals</a:t>
            </a:r>
            <a:r>
              <a:rPr lang="en-US" sz="2800" b="1" dirty="0"/>
              <a:t>:</a:t>
            </a:r>
          </a:p>
          <a:p>
            <a:r>
              <a:rPr lang="en-US" sz="2400" dirty="0"/>
              <a:t>To create a system that can monitor and control temperature and humidity levels in </a:t>
            </a:r>
            <a:r>
              <a:rPr lang="en-US" sz="2400" dirty="0" smtClean="0"/>
              <a:t>a greenhouse</a:t>
            </a:r>
            <a:r>
              <a:rPr lang="en-US" sz="2400" dirty="0"/>
              <a:t>.</a:t>
            </a:r>
          </a:p>
          <a:p>
            <a:r>
              <a:rPr lang="en-US" sz="2400" dirty="0"/>
              <a:t>To build a robot that can navigate a maze and perform certain </a:t>
            </a:r>
            <a:r>
              <a:rPr lang="en-US" sz="2400" dirty="0" smtClean="0"/>
              <a:t>tasks.</a:t>
            </a:r>
          </a:p>
          <a:p>
            <a:pPr marL="0" indent="0">
              <a:buNone/>
            </a:pPr>
            <a:r>
              <a:rPr lang="en-US" sz="2800" b="1" dirty="0" smtClean="0"/>
              <a:t>Constraints</a:t>
            </a:r>
            <a:r>
              <a:rPr lang="en-US" sz="2800" b="1" dirty="0"/>
              <a:t>:</a:t>
            </a:r>
          </a:p>
          <a:p>
            <a:r>
              <a:rPr lang="en-US" sz="2400" dirty="0"/>
              <a:t>Limited budget for the project.</a:t>
            </a:r>
          </a:p>
          <a:p>
            <a:r>
              <a:rPr lang="en-US" sz="2400" dirty="0"/>
              <a:t>Limited access to certain electronic components or tools</a:t>
            </a:r>
            <a:r>
              <a:rPr lang="en-US" dirty="0"/>
              <a:t>.</a:t>
            </a:r>
            <a:endParaRPr lang="en-US" sz="2400" dirty="0"/>
          </a:p>
        </p:txBody>
      </p:sp>
    </p:spTree>
    <p:extLst>
      <p:ext uri="{BB962C8B-B14F-4D97-AF65-F5344CB8AC3E}">
        <p14:creationId xmlns:p14="http://schemas.microsoft.com/office/powerpoint/2010/main" val="192685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5595A2-4BAA-52D8-1277-95017122E819}"/>
              </a:ext>
            </a:extLst>
          </p:cNvPr>
          <p:cNvSpPr>
            <a:spLocks noGrp="1"/>
          </p:cNvSpPr>
          <p:nvPr>
            <p:ph type="title"/>
          </p:nvPr>
        </p:nvSpPr>
        <p:spPr/>
        <p:txBody>
          <a:bodyPr>
            <a:normAutofit/>
          </a:bodyPr>
          <a:lstStyle/>
          <a:p>
            <a:r>
              <a:rPr lang="en-US" sz="4000" dirty="0"/>
              <a:t>Sensors Used with a Microcontroller</a:t>
            </a:r>
          </a:p>
        </p:txBody>
      </p:sp>
      <p:sp>
        <p:nvSpPr>
          <p:cNvPr id="3" name="Content Placeholder 2">
            <a:extLst>
              <a:ext uri="{FF2B5EF4-FFF2-40B4-BE49-F238E27FC236}">
                <a16:creationId xmlns="" xmlns:a16="http://schemas.microsoft.com/office/drawing/2014/main" id="{FD203E61-7579-5748-6069-361A08697702}"/>
              </a:ext>
            </a:extLst>
          </p:cNvPr>
          <p:cNvSpPr>
            <a:spLocks noGrp="1"/>
          </p:cNvSpPr>
          <p:nvPr>
            <p:ph idx="1"/>
          </p:nvPr>
        </p:nvSpPr>
        <p:spPr/>
        <p:txBody>
          <a:bodyPr>
            <a:normAutofit lnSpcReduction="10000"/>
          </a:bodyPr>
          <a:lstStyle/>
          <a:p>
            <a:r>
              <a:rPr lang="en-US" sz="2800" dirty="0"/>
              <a:t>These are used to detect physical or environmental changes, in addition to providing input to the microcontroller. Sensors may include temperature, light, and motion sensors; among others</a:t>
            </a:r>
          </a:p>
          <a:p>
            <a:r>
              <a:rPr lang="en-US" sz="2800" dirty="0"/>
              <a:t>sensors are a critical component of many microcontroller systems and can provide valuable data for control and decision-making</a:t>
            </a:r>
          </a:p>
        </p:txBody>
      </p:sp>
    </p:spTree>
    <p:extLst>
      <p:ext uri="{BB962C8B-B14F-4D97-AF65-F5344CB8AC3E}">
        <p14:creationId xmlns:p14="http://schemas.microsoft.com/office/powerpoint/2010/main" val="41338724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51928"/>
            <a:ext cx="10353762" cy="1683994"/>
          </a:xfrm>
        </p:spPr>
        <p:txBody>
          <a:bodyPr>
            <a:noAutofit/>
          </a:bodyPr>
          <a:lstStyle/>
          <a:p>
            <a:r>
              <a:rPr lang="en-US" sz="3600" dirty="0"/>
              <a:t>Selecting Electronic Tools and</a:t>
            </a:r>
            <a:br>
              <a:rPr lang="en-US" sz="3600" dirty="0"/>
            </a:br>
            <a:r>
              <a:rPr lang="en-US" sz="3600" dirty="0"/>
              <a:t>Components Based on Requirements</a:t>
            </a:r>
          </a:p>
        </p:txBody>
      </p:sp>
      <p:sp>
        <p:nvSpPr>
          <p:cNvPr id="3" name="Content Placeholder 2"/>
          <p:cNvSpPr>
            <a:spLocks noGrp="1"/>
          </p:cNvSpPr>
          <p:nvPr>
            <p:ph idx="1"/>
          </p:nvPr>
        </p:nvSpPr>
        <p:spPr/>
        <p:txBody>
          <a:bodyPr>
            <a:normAutofit/>
          </a:bodyPr>
          <a:lstStyle/>
          <a:p>
            <a:pPr marL="0" indent="0">
              <a:buNone/>
            </a:pPr>
            <a:r>
              <a:rPr lang="en-US" sz="2400" b="1" dirty="0" smtClean="0"/>
              <a:t>1) Identifying </a:t>
            </a:r>
            <a:r>
              <a:rPr lang="en-US" sz="2400" b="1" dirty="0"/>
              <a:t>the Necessary Electronic </a:t>
            </a:r>
            <a:r>
              <a:rPr lang="en-US" sz="2400" b="1" dirty="0" smtClean="0"/>
              <a:t>Tools and </a:t>
            </a:r>
            <a:r>
              <a:rPr lang="en-US" sz="2400" b="1" dirty="0"/>
              <a:t>Components Required for the </a:t>
            </a:r>
            <a:r>
              <a:rPr lang="en-US" sz="2400" b="1" dirty="0" smtClean="0"/>
              <a:t>Project:</a:t>
            </a:r>
            <a:endParaRPr lang="en-US" sz="2400" dirty="0"/>
          </a:p>
        </p:txBody>
      </p:sp>
      <p:pic>
        <p:nvPicPr>
          <p:cNvPr id="4" name="Picture 3"/>
          <p:cNvPicPr>
            <a:picLocks noChangeAspect="1"/>
          </p:cNvPicPr>
          <p:nvPr/>
        </p:nvPicPr>
        <p:blipFill>
          <a:blip r:embed="rId2"/>
          <a:stretch>
            <a:fillRect/>
          </a:stretch>
        </p:blipFill>
        <p:spPr>
          <a:xfrm>
            <a:off x="5523724" y="2552978"/>
            <a:ext cx="5565445" cy="4305022"/>
          </a:xfrm>
          <a:prstGeom prst="rect">
            <a:avLst/>
          </a:prstGeom>
        </p:spPr>
      </p:pic>
    </p:spTree>
    <p:extLst>
      <p:ext uri="{BB962C8B-B14F-4D97-AF65-F5344CB8AC3E}">
        <p14:creationId xmlns:p14="http://schemas.microsoft.com/office/powerpoint/2010/main" val="32625283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Designing the System on a Simulation Program</a:t>
            </a:r>
          </a:p>
        </p:txBody>
      </p:sp>
      <p:sp>
        <p:nvSpPr>
          <p:cNvPr id="3" name="Content Placeholder 2"/>
          <p:cNvSpPr>
            <a:spLocks noGrp="1"/>
          </p:cNvSpPr>
          <p:nvPr>
            <p:ph idx="1"/>
          </p:nvPr>
        </p:nvSpPr>
        <p:spPr>
          <a:xfrm>
            <a:off x="913796" y="2096064"/>
            <a:ext cx="10353762" cy="4472687"/>
          </a:xfrm>
        </p:spPr>
        <p:txBody>
          <a:bodyPr>
            <a:normAutofit fontScale="92500" lnSpcReduction="10000"/>
          </a:bodyPr>
          <a:lstStyle/>
          <a:p>
            <a:r>
              <a:rPr lang="en-US" sz="2400" dirty="0"/>
              <a:t>Proteus is one of the </a:t>
            </a:r>
            <a:r>
              <a:rPr lang="en-US" sz="2400" dirty="0" smtClean="0"/>
              <a:t>several software </a:t>
            </a:r>
            <a:r>
              <a:rPr lang="en-US" sz="2400" dirty="0"/>
              <a:t>tools available for this purpose</a:t>
            </a:r>
            <a:r>
              <a:rPr lang="en-US" sz="2400" dirty="0" smtClean="0"/>
              <a:t>.</a:t>
            </a:r>
            <a:endParaRPr lang="en-US" sz="2400" dirty="0"/>
          </a:p>
          <a:p>
            <a:r>
              <a:rPr lang="en-US" sz="2400" dirty="0"/>
              <a:t>Proteus is an electronic design and simulation tool created by Lab Center Electronics</a:t>
            </a:r>
            <a:r>
              <a:rPr lang="en-US" sz="2400" dirty="0" smtClean="0"/>
              <a:t>.</a:t>
            </a:r>
          </a:p>
          <a:p>
            <a:r>
              <a:rPr lang="en-US" sz="2400" dirty="0"/>
              <a:t>It </a:t>
            </a:r>
            <a:r>
              <a:rPr lang="en-US" sz="2400" dirty="0" smtClean="0"/>
              <a:t>serves as </a:t>
            </a:r>
            <a:r>
              <a:rPr lang="en-US" sz="2400" dirty="0"/>
              <a:t>a valuable tool for ensuring the functionality of circuit designs and firmware code </a:t>
            </a:r>
            <a:r>
              <a:rPr lang="en-US" sz="2400" dirty="0" smtClean="0"/>
              <a:t>before physical </a:t>
            </a:r>
            <a:r>
              <a:rPr lang="en-US" sz="2400" dirty="0"/>
              <a:t>implementation begins</a:t>
            </a:r>
            <a:r>
              <a:rPr lang="en-US" sz="2400" dirty="0" smtClean="0"/>
              <a:t>.</a:t>
            </a:r>
            <a:endParaRPr lang="en-US" sz="2400" dirty="0"/>
          </a:p>
          <a:p>
            <a:r>
              <a:rPr lang="en-US" sz="2400" dirty="0"/>
              <a:t>One of the notable advantages of Proteus is its extensive library of components, </a:t>
            </a:r>
            <a:r>
              <a:rPr lang="en-US" sz="2400" dirty="0" smtClean="0"/>
              <a:t>enabling users </a:t>
            </a:r>
            <a:r>
              <a:rPr lang="en-US" sz="2400" dirty="0"/>
              <a:t>to virtually design their circuits. The software also provides useful features, such as </a:t>
            </a:r>
            <a:r>
              <a:rPr lang="en-US" sz="2400" dirty="0" smtClean="0"/>
              <a:t>virtual meters </a:t>
            </a:r>
            <a:r>
              <a:rPr lang="en-US" sz="2400" dirty="0"/>
              <a:t>(voltmeter and ammeter), an oscilloscope, a serial monitor, and more, facilitating </a:t>
            </a:r>
            <a:r>
              <a:rPr lang="en-US" sz="2400" dirty="0" smtClean="0"/>
              <a:t>easy compilation </a:t>
            </a:r>
            <a:r>
              <a:rPr lang="en-US" sz="2400" dirty="0"/>
              <a:t>and debugging of designs.</a:t>
            </a:r>
          </a:p>
        </p:txBody>
      </p:sp>
    </p:spTree>
    <p:extLst>
      <p:ext uri="{BB962C8B-B14F-4D97-AF65-F5344CB8AC3E}">
        <p14:creationId xmlns:p14="http://schemas.microsoft.com/office/powerpoint/2010/main" val="199382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 </a:t>
            </a:r>
            <a:r>
              <a:rPr lang="en-US" sz="3200" dirty="0"/>
              <a:t>Getting Started with Proteus</a:t>
            </a:r>
          </a:p>
        </p:txBody>
      </p:sp>
      <p:pic>
        <p:nvPicPr>
          <p:cNvPr id="4" name="Content Placeholder 3"/>
          <p:cNvPicPr>
            <a:picLocks noGrp="1" noChangeAspect="1"/>
          </p:cNvPicPr>
          <p:nvPr>
            <p:ph idx="1"/>
          </p:nvPr>
        </p:nvPicPr>
        <p:blipFill>
          <a:blip r:embed="rId2"/>
          <a:stretch>
            <a:fillRect/>
          </a:stretch>
        </p:blipFill>
        <p:spPr>
          <a:xfrm>
            <a:off x="1147666" y="1707502"/>
            <a:ext cx="7988910" cy="4963885"/>
          </a:xfrm>
          <a:prstGeom prst="rect">
            <a:avLst/>
          </a:prstGeom>
        </p:spPr>
      </p:pic>
    </p:spTree>
    <p:extLst>
      <p:ext uri="{BB962C8B-B14F-4D97-AF65-F5344CB8AC3E}">
        <p14:creationId xmlns:p14="http://schemas.microsoft.com/office/powerpoint/2010/main" val="44740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473" y="410547"/>
            <a:ext cx="9489234" cy="5980922"/>
          </a:xfrm>
          <a:prstGeom prst="rect">
            <a:avLst/>
          </a:prstGeom>
        </p:spPr>
      </p:pic>
    </p:spTree>
    <p:extLst>
      <p:ext uri="{BB962C8B-B14F-4D97-AF65-F5344CB8AC3E}">
        <p14:creationId xmlns:p14="http://schemas.microsoft.com/office/powerpoint/2010/main" val="2934241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8214" y="1362269"/>
            <a:ext cx="9134668" cy="4870580"/>
          </a:xfrm>
          <a:prstGeom prst="rect">
            <a:avLst/>
          </a:prstGeom>
        </p:spPr>
      </p:pic>
    </p:spTree>
    <p:extLst>
      <p:ext uri="{BB962C8B-B14F-4D97-AF65-F5344CB8AC3E}">
        <p14:creationId xmlns:p14="http://schemas.microsoft.com/office/powerpoint/2010/main" val="35165617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4662" y="783772"/>
            <a:ext cx="8190092" cy="5026030"/>
          </a:xfrm>
          <a:prstGeom prst="rect">
            <a:avLst/>
          </a:prstGeom>
        </p:spPr>
      </p:pic>
    </p:spTree>
    <p:extLst>
      <p:ext uri="{BB962C8B-B14F-4D97-AF65-F5344CB8AC3E}">
        <p14:creationId xmlns:p14="http://schemas.microsoft.com/office/powerpoint/2010/main" val="20037932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6082" y="849087"/>
            <a:ext cx="7782873" cy="4864537"/>
          </a:xfrm>
          <a:prstGeom prst="rect">
            <a:avLst/>
          </a:prstGeom>
        </p:spPr>
      </p:pic>
    </p:spTree>
    <p:extLst>
      <p:ext uri="{BB962C8B-B14F-4D97-AF65-F5344CB8AC3E}">
        <p14:creationId xmlns:p14="http://schemas.microsoft.com/office/powerpoint/2010/main" val="12533984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2)Simulating </a:t>
            </a:r>
            <a:r>
              <a:rPr lang="en-US" dirty="0"/>
              <a:t>Arduino Projects Using Proteus</a:t>
            </a:r>
          </a:p>
        </p:txBody>
      </p:sp>
      <p:sp>
        <p:nvSpPr>
          <p:cNvPr id="3" name="Content Placeholder 2"/>
          <p:cNvSpPr>
            <a:spLocks noGrp="1"/>
          </p:cNvSpPr>
          <p:nvPr>
            <p:ph idx="1"/>
          </p:nvPr>
        </p:nvSpPr>
        <p:spPr/>
        <p:txBody>
          <a:bodyPr>
            <a:normAutofit/>
          </a:bodyPr>
          <a:lstStyle/>
          <a:p>
            <a:r>
              <a:rPr lang="en-US" sz="2400" dirty="0" smtClean="0"/>
              <a:t>It focuses </a:t>
            </a:r>
            <a:r>
              <a:rPr lang="en-US" sz="2400" dirty="0"/>
              <a:t>on the simulation of a seven-segment display and a DC motor by establishing </a:t>
            </a:r>
            <a:r>
              <a:rPr lang="en-US" sz="2400" dirty="0" smtClean="0"/>
              <a:t>an interface </a:t>
            </a:r>
            <a:r>
              <a:rPr lang="en-US" sz="2400" dirty="0"/>
              <a:t>between the components.</a:t>
            </a:r>
          </a:p>
        </p:txBody>
      </p:sp>
      <p:pic>
        <p:nvPicPr>
          <p:cNvPr id="4" name="Picture 3"/>
          <p:cNvPicPr>
            <a:picLocks noChangeAspect="1"/>
          </p:cNvPicPr>
          <p:nvPr/>
        </p:nvPicPr>
        <p:blipFill>
          <a:blip r:embed="rId2"/>
          <a:stretch>
            <a:fillRect/>
          </a:stretch>
        </p:blipFill>
        <p:spPr>
          <a:xfrm>
            <a:off x="6589595" y="3209730"/>
            <a:ext cx="5460892" cy="3488696"/>
          </a:xfrm>
          <a:prstGeom prst="rect">
            <a:avLst/>
          </a:prstGeom>
        </p:spPr>
      </p:pic>
    </p:spTree>
    <p:extLst>
      <p:ext uri="{BB962C8B-B14F-4D97-AF65-F5344CB8AC3E}">
        <p14:creationId xmlns:p14="http://schemas.microsoft.com/office/powerpoint/2010/main" val="40943715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5453" y="251927"/>
            <a:ext cx="6458622" cy="6512767"/>
          </a:xfrm>
          <a:prstGeom prst="rect">
            <a:avLst/>
          </a:prstGeom>
        </p:spPr>
      </p:pic>
    </p:spTree>
    <p:extLst>
      <p:ext uri="{BB962C8B-B14F-4D97-AF65-F5344CB8AC3E}">
        <p14:creationId xmlns:p14="http://schemas.microsoft.com/office/powerpoint/2010/main" val="348358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a Seven-segment Display to Perform Up-counting</a:t>
            </a:r>
          </a:p>
        </p:txBody>
      </p:sp>
      <p:sp>
        <p:nvSpPr>
          <p:cNvPr id="3" name="Content Placeholder 2"/>
          <p:cNvSpPr>
            <a:spLocks noGrp="1"/>
          </p:cNvSpPr>
          <p:nvPr>
            <p:ph idx="1"/>
          </p:nvPr>
        </p:nvSpPr>
        <p:spPr/>
        <p:txBody>
          <a:bodyPr>
            <a:normAutofit/>
          </a:bodyPr>
          <a:lstStyle/>
          <a:p>
            <a:r>
              <a:rPr lang="en-US" sz="2400" dirty="0"/>
              <a:t>A seven-segment display, as the name implies, consists of 7 LEDs used to display letters </a:t>
            </a:r>
            <a:r>
              <a:rPr lang="en-US" sz="2400" dirty="0" smtClean="0"/>
              <a:t>and numbers</a:t>
            </a:r>
            <a:r>
              <a:rPr lang="en-US" sz="2400" dirty="0"/>
              <a:t>. Additionally, it contains a </a:t>
            </a:r>
            <a:r>
              <a:rPr lang="en-US" sz="2400" dirty="0" err="1"/>
              <a:t>dp</a:t>
            </a:r>
            <a:r>
              <a:rPr lang="en-US" sz="2400" dirty="0"/>
              <a:t> LED, a tiny dot LED.</a:t>
            </a:r>
          </a:p>
        </p:txBody>
      </p:sp>
      <p:pic>
        <p:nvPicPr>
          <p:cNvPr id="4" name="Picture 3"/>
          <p:cNvPicPr>
            <a:picLocks noChangeAspect="1"/>
          </p:cNvPicPr>
          <p:nvPr/>
        </p:nvPicPr>
        <p:blipFill>
          <a:blip r:embed="rId2"/>
          <a:stretch>
            <a:fillRect/>
          </a:stretch>
        </p:blipFill>
        <p:spPr>
          <a:xfrm>
            <a:off x="7221896" y="3101858"/>
            <a:ext cx="3290676" cy="3680153"/>
          </a:xfrm>
          <a:prstGeom prst="rect">
            <a:avLst/>
          </a:prstGeom>
        </p:spPr>
      </p:pic>
    </p:spTree>
    <p:extLst>
      <p:ext uri="{BB962C8B-B14F-4D97-AF65-F5344CB8AC3E}">
        <p14:creationId xmlns:p14="http://schemas.microsoft.com/office/powerpoint/2010/main" val="246198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8461FBC-8C49-1059-CDD2-09DF61EAA894}"/>
              </a:ext>
            </a:extLst>
          </p:cNvPr>
          <p:cNvPicPr>
            <a:picLocks noChangeAspect="1"/>
          </p:cNvPicPr>
          <p:nvPr/>
        </p:nvPicPr>
        <p:blipFill>
          <a:blip r:embed="rId2"/>
          <a:stretch>
            <a:fillRect/>
          </a:stretch>
        </p:blipFill>
        <p:spPr>
          <a:xfrm>
            <a:off x="3595817" y="383060"/>
            <a:ext cx="8118389" cy="6141309"/>
          </a:xfrm>
          <a:prstGeom prst="rect">
            <a:avLst/>
          </a:prstGeom>
        </p:spPr>
      </p:pic>
      <p:sp>
        <p:nvSpPr>
          <p:cNvPr id="3" name="TextBox 2">
            <a:extLst>
              <a:ext uri="{FF2B5EF4-FFF2-40B4-BE49-F238E27FC236}">
                <a16:creationId xmlns="" xmlns:a16="http://schemas.microsoft.com/office/drawing/2014/main" id="{E90CA7CD-93E7-DBD9-4496-2FA6305AB29B}"/>
              </a:ext>
            </a:extLst>
          </p:cNvPr>
          <p:cNvSpPr txBox="1"/>
          <p:nvPr/>
        </p:nvSpPr>
        <p:spPr>
          <a:xfrm>
            <a:off x="358346" y="498559"/>
            <a:ext cx="3509321" cy="1815882"/>
          </a:xfrm>
          <a:prstGeom prst="rect">
            <a:avLst/>
          </a:prstGeom>
          <a:noFill/>
        </p:spPr>
        <p:txBody>
          <a:bodyPr wrap="square">
            <a:spAutoFit/>
          </a:bodyPr>
          <a:lstStyle/>
          <a:p>
            <a:r>
              <a:rPr lang="en-US" sz="2800" dirty="0"/>
              <a:t>Some common interfaces used to connect sensors to microcontrollers :</a:t>
            </a:r>
          </a:p>
        </p:txBody>
      </p:sp>
    </p:spTree>
    <p:extLst>
      <p:ext uri="{BB962C8B-B14F-4D97-AF65-F5344CB8AC3E}">
        <p14:creationId xmlns:p14="http://schemas.microsoft.com/office/powerpoint/2010/main" val="38413179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45719"/>
          </a:xfrm>
        </p:spPr>
        <p:txBody>
          <a:bodyPr>
            <a:normAutofit fontScale="90000"/>
          </a:bodyPr>
          <a:lstStyle/>
          <a:p>
            <a:endParaRPr lang="en-US" dirty="0"/>
          </a:p>
        </p:txBody>
      </p:sp>
      <p:sp>
        <p:nvSpPr>
          <p:cNvPr id="3" name="Content Placeholder 2"/>
          <p:cNvSpPr>
            <a:spLocks noGrp="1"/>
          </p:cNvSpPr>
          <p:nvPr>
            <p:ph idx="1"/>
          </p:nvPr>
        </p:nvSpPr>
        <p:spPr>
          <a:xfrm>
            <a:off x="913796" y="942393"/>
            <a:ext cx="10353762" cy="4848808"/>
          </a:xfrm>
        </p:spPr>
        <p:txBody>
          <a:bodyPr>
            <a:normAutofit/>
          </a:bodyPr>
          <a:lstStyle/>
          <a:p>
            <a:r>
              <a:rPr lang="en-US" sz="2400" dirty="0"/>
              <a:t>All LEDs in a seven-segment display are named alphabetically, making it very easy for </a:t>
            </a:r>
            <a:r>
              <a:rPr lang="en-US" sz="2400" dirty="0" smtClean="0"/>
              <a:t>a programmer </a:t>
            </a:r>
            <a:r>
              <a:rPr lang="en-US" sz="2400" dirty="0"/>
              <a:t>to display a number or alphabet.</a:t>
            </a:r>
          </a:p>
          <a:p>
            <a:r>
              <a:rPr lang="en-US" sz="2400" dirty="0"/>
              <a:t>All LEDs should now be connected to the Arduino's digital pins. An LED will turn ON </a:t>
            </a:r>
            <a:r>
              <a:rPr lang="en-US" sz="2400" dirty="0" smtClean="0"/>
              <a:t>when the </a:t>
            </a:r>
            <a:r>
              <a:rPr lang="en-US" sz="2400" dirty="0"/>
              <a:t>digital Write function returns a HIGH state, and vice versa. The chart below shows how </a:t>
            </a:r>
            <a:r>
              <a:rPr lang="en-US" sz="2400" dirty="0" smtClean="0"/>
              <a:t>to display </a:t>
            </a:r>
            <a:r>
              <a:rPr lang="en-US" sz="2400" dirty="0"/>
              <a:t>numbers using a seven-segment common cathode LED.</a:t>
            </a:r>
          </a:p>
        </p:txBody>
      </p:sp>
      <p:pic>
        <p:nvPicPr>
          <p:cNvPr id="4" name="Picture 3"/>
          <p:cNvPicPr>
            <a:picLocks noChangeAspect="1"/>
          </p:cNvPicPr>
          <p:nvPr/>
        </p:nvPicPr>
        <p:blipFill>
          <a:blip r:embed="rId2"/>
          <a:stretch>
            <a:fillRect/>
          </a:stretch>
        </p:blipFill>
        <p:spPr>
          <a:xfrm>
            <a:off x="5719664" y="3679670"/>
            <a:ext cx="6257017" cy="3010380"/>
          </a:xfrm>
          <a:prstGeom prst="rect">
            <a:avLst/>
          </a:prstGeom>
        </p:spPr>
      </p:pic>
    </p:spTree>
    <p:extLst>
      <p:ext uri="{BB962C8B-B14F-4D97-AF65-F5344CB8AC3E}">
        <p14:creationId xmlns:p14="http://schemas.microsoft.com/office/powerpoint/2010/main" val="2937215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08653"/>
          </a:xfrm>
        </p:spPr>
        <p:txBody>
          <a:bodyPr>
            <a:normAutofit fontScale="90000"/>
          </a:bodyPr>
          <a:lstStyle/>
          <a:p>
            <a:r>
              <a:rPr lang="en-US" dirty="0"/>
              <a:t>Interfacing a DC Motor With Arduino Using an L293D IC</a:t>
            </a:r>
          </a:p>
        </p:txBody>
      </p:sp>
      <p:sp>
        <p:nvSpPr>
          <p:cNvPr id="3" name="Content Placeholder 2"/>
          <p:cNvSpPr>
            <a:spLocks noGrp="1"/>
          </p:cNvSpPr>
          <p:nvPr>
            <p:ph idx="1"/>
          </p:nvPr>
        </p:nvSpPr>
        <p:spPr>
          <a:xfrm>
            <a:off x="913796" y="1530220"/>
            <a:ext cx="10353762" cy="4260980"/>
          </a:xfrm>
        </p:spPr>
        <p:txBody>
          <a:bodyPr>
            <a:normAutofit/>
          </a:bodyPr>
          <a:lstStyle/>
          <a:p>
            <a:r>
              <a:rPr lang="en-US" sz="2400" dirty="0"/>
              <a:t>You can use Proteus to emulate a DC motor in this activity, then use the oscilloscope to </a:t>
            </a:r>
            <a:r>
              <a:rPr lang="en-US" sz="2400" dirty="0" smtClean="0"/>
              <a:t>view PWM </a:t>
            </a:r>
            <a:r>
              <a:rPr lang="en-US" sz="2400" dirty="0"/>
              <a:t>waves. To modify the speed of the DC motor, an Arduino PWM signal is </a:t>
            </a:r>
            <a:r>
              <a:rPr lang="en-US" sz="2400" dirty="0" smtClean="0"/>
              <a:t>necessary</a:t>
            </a:r>
          </a:p>
          <a:p>
            <a:r>
              <a:rPr lang="en-US" sz="2400" b="1" dirty="0" smtClean="0"/>
              <a:t>PWM </a:t>
            </a:r>
            <a:r>
              <a:rPr lang="en-US" sz="2400" b="1" dirty="0"/>
              <a:t>Signal Characteristics: </a:t>
            </a:r>
            <a:r>
              <a:rPr lang="en-US" sz="2400" dirty="0"/>
              <a:t>The oscilloscope displays the PWM signal generated by </a:t>
            </a:r>
            <a:r>
              <a:rPr lang="en-US" sz="2400" dirty="0" smtClean="0"/>
              <a:t>the Arduino</a:t>
            </a:r>
            <a:r>
              <a:rPr lang="en-US" sz="2400" dirty="0"/>
              <a:t>. Participants should observe the waveform, which consists of a series of high </a:t>
            </a:r>
            <a:r>
              <a:rPr lang="en-US" sz="2400" dirty="0" smtClean="0"/>
              <a:t>and low </a:t>
            </a:r>
            <a:r>
              <a:rPr lang="en-US" sz="2400" dirty="0"/>
              <a:t>voltage levels. The duration of the high voltage level represents the “ON” time, while </a:t>
            </a:r>
            <a:r>
              <a:rPr lang="en-US" sz="2400" dirty="0" smtClean="0"/>
              <a:t>the low </a:t>
            </a:r>
            <a:r>
              <a:rPr lang="en-US" sz="2400" dirty="0"/>
              <a:t>voltage level represents the “OFF” time.</a:t>
            </a:r>
          </a:p>
        </p:txBody>
      </p:sp>
      <p:pic>
        <p:nvPicPr>
          <p:cNvPr id="4" name="Picture 3"/>
          <p:cNvPicPr>
            <a:picLocks noChangeAspect="1"/>
          </p:cNvPicPr>
          <p:nvPr/>
        </p:nvPicPr>
        <p:blipFill>
          <a:blip r:embed="rId2"/>
          <a:stretch>
            <a:fillRect/>
          </a:stretch>
        </p:blipFill>
        <p:spPr>
          <a:xfrm>
            <a:off x="9171992" y="4740165"/>
            <a:ext cx="2814021" cy="2326004"/>
          </a:xfrm>
          <a:prstGeom prst="rect">
            <a:avLst/>
          </a:prstGeom>
        </p:spPr>
      </p:pic>
    </p:spTree>
    <p:extLst>
      <p:ext uri="{BB962C8B-B14F-4D97-AF65-F5344CB8AC3E}">
        <p14:creationId xmlns:p14="http://schemas.microsoft.com/office/powerpoint/2010/main" val="14314109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913796" y="139959"/>
            <a:ext cx="10353762" cy="450979"/>
          </a:xfrm>
        </p:spPr>
        <p:txBody>
          <a:bodyPr>
            <a:normAutofit fontScale="90000"/>
          </a:bodyPr>
          <a:lstStyle/>
          <a:p>
            <a:endParaRPr lang="en-US" dirty="0"/>
          </a:p>
        </p:txBody>
      </p:sp>
      <p:sp>
        <p:nvSpPr>
          <p:cNvPr id="3" name="Content Placeholder 2"/>
          <p:cNvSpPr>
            <a:spLocks noGrp="1"/>
          </p:cNvSpPr>
          <p:nvPr>
            <p:ph idx="1"/>
          </p:nvPr>
        </p:nvSpPr>
        <p:spPr>
          <a:xfrm>
            <a:off x="913796" y="886408"/>
            <a:ext cx="10353762" cy="4904792"/>
          </a:xfrm>
        </p:spPr>
        <p:txBody>
          <a:bodyPr>
            <a:normAutofit/>
          </a:bodyPr>
          <a:lstStyle/>
          <a:p>
            <a:r>
              <a:rPr lang="en-US" sz="2400" b="1" dirty="0"/>
              <a:t>Duty Cycle: </a:t>
            </a:r>
            <a:r>
              <a:rPr lang="en-US" sz="2400" dirty="0"/>
              <a:t>Participants can measure the duty cycle of the PWM signal using the </a:t>
            </a:r>
            <a:r>
              <a:rPr lang="en-US" sz="2400" dirty="0" smtClean="0"/>
              <a:t>oscilloscope. The </a:t>
            </a:r>
            <a:r>
              <a:rPr lang="en-US" sz="2400" dirty="0"/>
              <a:t>duty cycle is the percentage of time the PWM signal remains in the high state during </a:t>
            </a:r>
            <a:r>
              <a:rPr lang="en-US" sz="2400" dirty="0" smtClean="0"/>
              <a:t>one cycle</a:t>
            </a:r>
            <a:r>
              <a:rPr lang="en-US" sz="2400" dirty="0"/>
              <a:t>. It directly correlates to the speed of the DC motor. A higher duty cycle means a </a:t>
            </a:r>
            <a:r>
              <a:rPr lang="en-US" sz="2400" dirty="0" smtClean="0"/>
              <a:t>longer ON </a:t>
            </a:r>
            <a:r>
              <a:rPr lang="en-US" sz="2400" dirty="0"/>
              <a:t>time, resulting in a faster motor speed</a:t>
            </a:r>
            <a:r>
              <a:rPr lang="en-US" sz="2400" dirty="0" smtClean="0"/>
              <a:t>.</a:t>
            </a:r>
            <a:endParaRPr lang="en-US" sz="2400" dirty="0"/>
          </a:p>
          <a:p>
            <a:r>
              <a:rPr lang="en-US" sz="2400" b="1" dirty="0"/>
              <a:t>Pulse Frequency: </a:t>
            </a:r>
            <a:r>
              <a:rPr lang="en-US" sz="2400" dirty="0"/>
              <a:t>The frequency of the PWM signal is the number of cycles per </a:t>
            </a:r>
            <a:r>
              <a:rPr lang="en-US" sz="2400" dirty="0" smtClean="0"/>
              <a:t>second. Participants </a:t>
            </a:r>
            <a:r>
              <a:rPr lang="en-US" sz="2400" dirty="0"/>
              <a:t>can determine the pulse frequency from the oscilloscope. It influences </a:t>
            </a:r>
            <a:r>
              <a:rPr lang="en-US" sz="2400" dirty="0" smtClean="0"/>
              <a:t>the smoothness </a:t>
            </a:r>
            <a:r>
              <a:rPr lang="en-US" sz="2400" dirty="0"/>
              <a:t>and responsiveness of the motor’s speed control. Higher pulse </a:t>
            </a:r>
            <a:r>
              <a:rPr lang="en-US" sz="2400" dirty="0" err="1" smtClean="0"/>
              <a:t>frequencie</a:t>
            </a:r>
            <a:r>
              <a:rPr lang="en-US" sz="2400" dirty="0" smtClean="0"/>
              <a:t> result </a:t>
            </a:r>
            <a:r>
              <a:rPr lang="en-US" sz="2400" dirty="0"/>
              <a:t>in smoother motor operation.</a:t>
            </a:r>
          </a:p>
        </p:txBody>
      </p:sp>
    </p:spTree>
    <p:extLst>
      <p:ext uri="{BB962C8B-B14F-4D97-AF65-F5344CB8AC3E}">
        <p14:creationId xmlns:p14="http://schemas.microsoft.com/office/powerpoint/2010/main" val="14078752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230155"/>
          </a:xfrm>
        </p:spPr>
        <p:txBody>
          <a:bodyPr>
            <a:normAutofit fontScale="90000"/>
          </a:bodyPr>
          <a:lstStyle/>
          <a:p>
            <a:endParaRPr lang="en-US" dirty="0"/>
          </a:p>
        </p:txBody>
      </p:sp>
      <p:sp>
        <p:nvSpPr>
          <p:cNvPr id="3" name="Content Placeholder 2"/>
          <p:cNvSpPr>
            <a:spLocks noGrp="1"/>
          </p:cNvSpPr>
          <p:nvPr>
            <p:ph idx="1"/>
          </p:nvPr>
        </p:nvSpPr>
        <p:spPr>
          <a:xfrm>
            <a:off x="913796" y="970384"/>
            <a:ext cx="10353762" cy="4820816"/>
          </a:xfrm>
        </p:spPr>
        <p:txBody>
          <a:bodyPr>
            <a:normAutofit/>
          </a:bodyPr>
          <a:lstStyle/>
          <a:p>
            <a:r>
              <a:rPr lang="en-US" sz="2400" b="1" dirty="0"/>
              <a:t>Effect on DC Motor: </a:t>
            </a:r>
            <a:r>
              <a:rPr lang="en-US" sz="2400" dirty="0"/>
              <a:t>By adjusting the PWM duty cycle using the Arduino, participants </a:t>
            </a:r>
            <a:r>
              <a:rPr lang="en-US" sz="2400" dirty="0" smtClean="0"/>
              <a:t>can observe </a:t>
            </a:r>
            <a:r>
              <a:rPr lang="en-US" sz="2400" dirty="0"/>
              <a:t>how the motor’s speed changes accordingly. A higher-duty cycle drives the </a:t>
            </a:r>
            <a:r>
              <a:rPr lang="en-US" sz="2400" dirty="0" smtClean="0"/>
              <a:t>motor faster</a:t>
            </a:r>
            <a:r>
              <a:rPr lang="en-US" sz="2400" dirty="0"/>
              <a:t>, while a lower-duty cycle slows it down. Participants can witness this </a:t>
            </a:r>
            <a:r>
              <a:rPr lang="en-US" sz="2400" dirty="0" smtClean="0"/>
              <a:t>relationship between </a:t>
            </a:r>
            <a:r>
              <a:rPr lang="en-US" sz="2400" dirty="0"/>
              <a:t>PWM duty cycle and motor speed in real-time on the </a:t>
            </a:r>
            <a:r>
              <a:rPr lang="en-US" sz="2400" dirty="0" smtClean="0"/>
              <a:t>oscilloscope</a:t>
            </a:r>
          </a:p>
          <a:p>
            <a:r>
              <a:rPr lang="en-US" sz="2400" b="1" dirty="0"/>
              <a:t>Signal Stability: </a:t>
            </a:r>
            <a:r>
              <a:rPr lang="en-US" sz="2400" dirty="0"/>
              <a:t>The oscilloscope allows participants to verify the stability and accuracy </a:t>
            </a:r>
            <a:r>
              <a:rPr lang="en-US" sz="2400" dirty="0" smtClean="0"/>
              <a:t>of the </a:t>
            </a:r>
            <a:r>
              <a:rPr lang="en-US" sz="2400" dirty="0"/>
              <a:t>PWM signal. A stable and well-defined PWM waveform is crucial for precise motor </a:t>
            </a:r>
            <a:r>
              <a:rPr lang="en-US" sz="2400" dirty="0" smtClean="0"/>
              <a:t>speed control</a:t>
            </a:r>
            <a:r>
              <a:rPr lang="en-US" sz="2400" dirty="0"/>
              <a:t>. Any irregularities or noise in the signal can affect the motor’s performance</a:t>
            </a:r>
          </a:p>
        </p:txBody>
      </p:sp>
    </p:spTree>
    <p:extLst>
      <p:ext uri="{BB962C8B-B14F-4D97-AF65-F5344CB8AC3E}">
        <p14:creationId xmlns:p14="http://schemas.microsoft.com/office/powerpoint/2010/main" val="40315381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605" y="195943"/>
            <a:ext cx="5577108" cy="3732245"/>
          </a:xfrm>
          <a:prstGeom prst="rect">
            <a:avLst/>
          </a:prstGeom>
        </p:spPr>
      </p:pic>
      <p:pic>
        <p:nvPicPr>
          <p:cNvPr id="3" name="Picture 2"/>
          <p:cNvPicPr>
            <a:picLocks noChangeAspect="1"/>
          </p:cNvPicPr>
          <p:nvPr/>
        </p:nvPicPr>
        <p:blipFill>
          <a:blip r:embed="rId3"/>
          <a:stretch>
            <a:fillRect/>
          </a:stretch>
        </p:blipFill>
        <p:spPr>
          <a:xfrm>
            <a:off x="5276091" y="3161784"/>
            <a:ext cx="6697010" cy="3696216"/>
          </a:xfrm>
          <a:prstGeom prst="rect">
            <a:avLst/>
          </a:prstGeom>
        </p:spPr>
      </p:pic>
    </p:spTree>
    <p:extLst>
      <p:ext uri="{BB962C8B-B14F-4D97-AF65-F5344CB8AC3E}">
        <p14:creationId xmlns:p14="http://schemas.microsoft.com/office/powerpoint/2010/main" val="3729878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957943"/>
          </a:xfrm>
        </p:spPr>
        <p:txBody>
          <a:bodyPr>
            <a:normAutofit/>
          </a:bodyPr>
          <a:lstStyle/>
          <a:p>
            <a:r>
              <a:rPr lang="en-US" sz="3200" dirty="0"/>
              <a:t>What is an L293D IC? Why is it Used?</a:t>
            </a:r>
          </a:p>
        </p:txBody>
      </p:sp>
      <p:sp>
        <p:nvSpPr>
          <p:cNvPr id="3" name="Content Placeholder 2"/>
          <p:cNvSpPr>
            <a:spLocks noGrp="1"/>
          </p:cNvSpPr>
          <p:nvPr>
            <p:ph idx="1"/>
          </p:nvPr>
        </p:nvSpPr>
        <p:spPr>
          <a:xfrm>
            <a:off x="913796" y="1567544"/>
            <a:ext cx="10353762" cy="4223657"/>
          </a:xfrm>
        </p:spPr>
        <p:txBody>
          <a:bodyPr>
            <a:normAutofit/>
          </a:bodyPr>
          <a:lstStyle/>
          <a:p>
            <a:r>
              <a:rPr lang="en-US" sz="2400" dirty="0"/>
              <a:t>Arduino is not sufficient to drive the DC motor directly, as the motor consumes more </a:t>
            </a:r>
            <a:r>
              <a:rPr lang="en-US" sz="2400" dirty="0" smtClean="0"/>
              <a:t>current. Arduino </a:t>
            </a:r>
            <a:r>
              <a:rPr lang="en-US" sz="2400" dirty="0"/>
              <a:t>can source 40mA (max) from its GPIOs and a DC motor requires up to 200 - 300 </a:t>
            </a:r>
            <a:r>
              <a:rPr lang="en-US" sz="2400" dirty="0" smtClean="0"/>
              <a:t>mA. So</a:t>
            </a:r>
            <a:r>
              <a:rPr lang="en-US" sz="2400" dirty="0"/>
              <a:t>, current amplification between the Arduino and the DC motor is required. That is where </a:t>
            </a:r>
            <a:r>
              <a:rPr lang="en-US" sz="2400" dirty="0" smtClean="0"/>
              <a:t>the L293D </a:t>
            </a:r>
            <a:r>
              <a:rPr lang="en-US" sz="2400" dirty="0"/>
              <a:t>IC </a:t>
            </a:r>
            <a:r>
              <a:rPr lang="en-US" sz="2400" dirty="0" smtClean="0"/>
              <a:t>H-bridge </a:t>
            </a:r>
            <a:r>
              <a:rPr lang="en-US" sz="2400" dirty="0"/>
              <a:t>driver comes in</a:t>
            </a:r>
            <a:r>
              <a:rPr lang="en-US" sz="2400" dirty="0" smtClean="0"/>
              <a:t>.</a:t>
            </a:r>
          </a:p>
          <a:p>
            <a:r>
              <a:rPr lang="en-US" sz="2400" dirty="0"/>
              <a:t>The fundamental benefit of an H-bridge is that it requires a simply change in current </a:t>
            </a:r>
            <a:r>
              <a:rPr lang="en-US" sz="2400" dirty="0" smtClean="0"/>
              <a:t>direction rather </a:t>
            </a:r>
            <a:r>
              <a:rPr lang="en-US" sz="2400" dirty="0"/>
              <a:t>than a change in voltage polarity to drive the motor forward or backward</a:t>
            </a:r>
          </a:p>
        </p:txBody>
      </p:sp>
    </p:spTree>
    <p:extLst>
      <p:ext uri="{BB962C8B-B14F-4D97-AF65-F5344CB8AC3E}">
        <p14:creationId xmlns:p14="http://schemas.microsoft.com/office/powerpoint/2010/main" val="42124675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18188"/>
          </a:xfrm>
        </p:spPr>
        <p:txBody>
          <a:bodyPr>
            <a:normAutofit fontScale="90000"/>
          </a:bodyPr>
          <a:lstStyle/>
          <a:p>
            <a:endParaRPr lang="en-US" dirty="0"/>
          </a:p>
        </p:txBody>
      </p:sp>
      <p:sp>
        <p:nvSpPr>
          <p:cNvPr id="3" name="Content Placeholder 2"/>
          <p:cNvSpPr>
            <a:spLocks noGrp="1"/>
          </p:cNvSpPr>
          <p:nvPr>
            <p:ph idx="1"/>
          </p:nvPr>
        </p:nvSpPr>
        <p:spPr>
          <a:xfrm>
            <a:off x="913796" y="1147666"/>
            <a:ext cx="10353762" cy="4643535"/>
          </a:xfrm>
        </p:spPr>
        <p:txBody>
          <a:bodyPr>
            <a:normAutofit/>
          </a:bodyPr>
          <a:lstStyle/>
          <a:p>
            <a:r>
              <a:rPr lang="en-US" sz="2400" dirty="0"/>
              <a:t>Two H-bridge diagrams are shown below, each with different current directions. In </a:t>
            </a:r>
            <a:r>
              <a:rPr lang="en-US" sz="2400" dirty="0" smtClean="0"/>
              <a:t>image A</a:t>
            </a:r>
            <a:r>
              <a:rPr lang="en-US" sz="2400" dirty="0"/>
              <a:t>, turning the first and second transistors on causes the motor to turn clockwise. In image </a:t>
            </a:r>
            <a:r>
              <a:rPr lang="en-US" sz="2400" dirty="0" smtClean="0"/>
              <a:t>B, turning </a:t>
            </a:r>
            <a:r>
              <a:rPr lang="en-US" sz="2400" dirty="0"/>
              <a:t>the third and fourth transistors on will cause it to turn counter-clockwise</a:t>
            </a:r>
          </a:p>
        </p:txBody>
      </p:sp>
      <p:pic>
        <p:nvPicPr>
          <p:cNvPr id="4" name="Picture 3"/>
          <p:cNvPicPr>
            <a:picLocks noChangeAspect="1"/>
          </p:cNvPicPr>
          <p:nvPr/>
        </p:nvPicPr>
        <p:blipFill>
          <a:blip r:embed="rId2"/>
          <a:stretch>
            <a:fillRect/>
          </a:stretch>
        </p:blipFill>
        <p:spPr>
          <a:xfrm>
            <a:off x="5253134" y="2977122"/>
            <a:ext cx="6092075" cy="3880878"/>
          </a:xfrm>
          <a:prstGeom prst="rect">
            <a:avLst/>
          </a:prstGeom>
        </p:spPr>
      </p:pic>
    </p:spTree>
    <p:extLst>
      <p:ext uri="{BB962C8B-B14F-4D97-AF65-F5344CB8AC3E}">
        <p14:creationId xmlns:p14="http://schemas.microsoft.com/office/powerpoint/2010/main" val="3937901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276808"/>
          </a:xfrm>
        </p:spPr>
        <p:txBody>
          <a:bodyPr>
            <a:normAutofit fontScale="90000"/>
          </a:bodyPr>
          <a:lstStyle/>
          <a:p>
            <a:endParaRPr lang="en-US" dirty="0"/>
          </a:p>
        </p:txBody>
      </p:sp>
      <p:sp>
        <p:nvSpPr>
          <p:cNvPr id="3" name="Content Placeholder 2"/>
          <p:cNvSpPr>
            <a:spLocks noGrp="1"/>
          </p:cNvSpPr>
          <p:nvPr>
            <p:ph idx="1"/>
          </p:nvPr>
        </p:nvSpPr>
        <p:spPr>
          <a:xfrm>
            <a:off x="913796" y="1222310"/>
            <a:ext cx="10353762" cy="4568890"/>
          </a:xfrm>
        </p:spPr>
        <p:txBody>
          <a:bodyPr>
            <a:normAutofit fontScale="92500"/>
          </a:bodyPr>
          <a:lstStyle/>
          <a:p>
            <a:r>
              <a:rPr lang="en-US" sz="2400" dirty="0"/>
              <a:t>It requires two </a:t>
            </a:r>
            <a:r>
              <a:rPr lang="en-US" sz="2400" dirty="0" err="1"/>
              <a:t>Vcc’s</a:t>
            </a:r>
            <a:r>
              <a:rPr lang="en-US" sz="2400" dirty="0"/>
              <a:t>: 5V (Vcc1) for its internal driver operation and 12V (Vcc2) for the </a:t>
            </a:r>
            <a:r>
              <a:rPr lang="en-US" sz="2400" dirty="0" smtClean="0"/>
              <a:t>motor. The </a:t>
            </a:r>
            <a:r>
              <a:rPr lang="en-US" sz="2400" dirty="0"/>
              <a:t>L293D can drive two motors at a time and for each motor, it has two input pins (A) and </a:t>
            </a:r>
            <a:r>
              <a:rPr lang="en-US" sz="2400" dirty="0" smtClean="0"/>
              <a:t>two output </a:t>
            </a:r>
            <a:r>
              <a:rPr lang="en-US" sz="2400" dirty="0"/>
              <a:t>pins (Y</a:t>
            </a:r>
            <a:r>
              <a:rPr lang="en-US" sz="2400" dirty="0" smtClean="0"/>
              <a:t>). We </a:t>
            </a:r>
            <a:r>
              <a:rPr lang="en-US" sz="2400" dirty="0"/>
              <a:t>must send a HIGH digital signal to one input pin and a LOW digital signal to the </a:t>
            </a:r>
            <a:r>
              <a:rPr lang="en-US" sz="2400" dirty="0" smtClean="0"/>
              <a:t>other. The </a:t>
            </a:r>
            <a:r>
              <a:rPr lang="en-US" sz="2400" dirty="0"/>
              <a:t>motor will then receive these impulses after they have been amplified. In essence, we </a:t>
            </a:r>
            <a:r>
              <a:rPr lang="en-US" sz="2400" dirty="0" smtClean="0"/>
              <a:t>just applied </a:t>
            </a:r>
            <a:r>
              <a:rPr lang="en-US" sz="2400" dirty="0"/>
              <a:t>a HIGH signal to one pin of the motor and a POSSIBLE signal to another pin of the </a:t>
            </a:r>
            <a:r>
              <a:rPr lang="en-US" sz="2400" dirty="0" smtClean="0"/>
              <a:t>motor. This </a:t>
            </a:r>
            <a:r>
              <a:rPr lang="en-US" sz="2400" dirty="0"/>
              <a:t>will typically cause the motor to run constantly at its fastest speed in one direction. </a:t>
            </a:r>
            <a:endParaRPr lang="en-US" sz="2400" dirty="0" smtClean="0"/>
          </a:p>
          <a:p>
            <a:r>
              <a:rPr lang="en-US" sz="2400" dirty="0" err="1" smtClean="0"/>
              <a:t>However,we</a:t>
            </a:r>
            <a:r>
              <a:rPr lang="en-US" sz="2400" dirty="0" smtClean="0"/>
              <a:t> </a:t>
            </a:r>
            <a:r>
              <a:rPr lang="en-US" sz="2400" dirty="0"/>
              <a:t>will use PWM pulses from Arduino to </a:t>
            </a:r>
            <a:r>
              <a:rPr lang="en-US" sz="2400" dirty="0" smtClean="0"/>
              <a:t>activate</a:t>
            </a:r>
          </a:p>
          <a:p>
            <a:pPr marL="0" indent="0">
              <a:buNone/>
            </a:pPr>
            <a:r>
              <a:rPr lang="en-US" sz="2400" dirty="0" smtClean="0"/>
              <a:t> </a:t>
            </a:r>
            <a:r>
              <a:rPr lang="en-US" sz="2400" dirty="0"/>
              <a:t>the L293D's pin in order to assign speed.</a:t>
            </a:r>
          </a:p>
        </p:txBody>
      </p:sp>
      <p:pic>
        <p:nvPicPr>
          <p:cNvPr id="4" name="Picture 3"/>
          <p:cNvPicPr>
            <a:picLocks noChangeAspect="1"/>
          </p:cNvPicPr>
          <p:nvPr/>
        </p:nvPicPr>
        <p:blipFill>
          <a:blip r:embed="rId2"/>
          <a:stretch>
            <a:fillRect/>
          </a:stretch>
        </p:blipFill>
        <p:spPr>
          <a:xfrm>
            <a:off x="9116009" y="4090033"/>
            <a:ext cx="2994251" cy="2623402"/>
          </a:xfrm>
          <a:prstGeom prst="rect">
            <a:avLst/>
          </a:prstGeom>
        </p:spPr>
      </p:pic>
    </p:spTree>
    <p:extLst>
      <p:ext uri="{BB962C8B-B14F-4D97-AF65-F5344CB8AC3E}">
        <p14:creationId xmlns:p14="http://schemas.microsoft.com/office/powerpoint/2010/main" val="1062486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the Arduino and DC Motor</a:t>
            </a:r>
          </a:p>
        </p:txBody>
      </p:sp>
      <p:sp>
        <p:nvSpPr>
          <p:cNvPr id="3" name="Content Placeholder 2"/>
          <p:cNvSpPr>
            <a:spLocks noGrp="1"/>
          </p:cNvSpPr>
          <p:nvPr>
            <p:ph idx="1"/>
          </p:nvPr>
        </p:nvSpPr>
        <p:spPr/>
        <p:txBody>
          <a:bodyPr>
            <a:noAutofit/>
          </a:bodyPr>
          <a:lstStyle/>
          <a:p>
            <a:r>
              <a:rPr lang="en-US" sz="2400" dirty="0"/>
              <a:t>In terms of programming, you must command a motor to go in a specific direction and </a:t>
            </a:r>
            <a:r>
              <a:rPr lang="en-US" sz="2400" dirty="0" smtClean="0"/>
              <a:t>give it </a:t>
            </a:r>
            <a:r>
              <a:rPr lang="en-US" sz="2400" dirty="0"/>
              <a:t>a steady speed. The code is rather simple to </a:t>
            </a:r>
            <a:r>
              <a:rPr lang="en-US" sz="2400" dirty="0" smtClean="0"/>
              <a:t>understand. </a:t>
            </a:r>
            <a:r>
              <a:rPr lang="en-US" sz="2400" i="1" dirty="0" err="1" smtClean="0"/>
              <a:t>digitalWrite</a:t>
            </a:r>
            <a:r>
              <a:rPr lang="en-US" sz="2400" i="1" dirty="0" smtClean="0"/>
              <a:t>(7,HIGH</a:t>
            </a:r>
            <a:r>
              <a:rPr lang="en-US" sz="2400" i="1" dirty="0"/>
              <a:t>); //Move motor in clockwise </a:t>
            </a:r>
            <a:r>
              <a:rPr lang="en-US" sz="2400" i="1" dirty="0" smtClean="0"/>
              <a:t>direction </a:t>
            </a:r>
          </a:p>
          <a:p>
            <a:r>
              <a:rPr lang="en-US" sz="2400" i="1" dirty="0" err="1" smtClean="0"/>
              <a:t>digitalWrite</a:t>
            </a:r>
            <a:r>
              <a:rPr lang="en-US" sz="2400" i="1" dirty="0" smtClean="0"/>
              <a:t>(6,LOW</a:t>
            </a:r>
            <a:r>
              <a:rPr lang="en-US" sz="2400" i="1" dirty="0"/>
              <a:t>);</a:t>
            </a:r>
          </a:p>
          <a:p>
            <a:r>
              <a:rPr lang="en-US" sz="2400" i="1" dirty="0" err="1"/>
              <a:t>analogWrite</a:t>
            </a:r>
            <a:r>
              <a:rPr lang="en-US" sz="2400" i="1" dirty="0"/>
              <a:t>(9,100); //speed</a:t>
            </a:r>
          </a:p>
          <a:p>
            <a:r>
              <a:rPr lang="en-US" sz="2400" dirty="0"/>
              <a:t>Upload the hex file of this code to the Arduino board and watch the motor rotate in </a:t>
            </a:r>
            <a:r>
              <a:rPr lang="en-US" sz="2400" dirty="0" smtClean="0"/>
              <a:t>the simulation</a:t>
            </a:r>
            <a:r>
              <a:rPr lang="en-US" sz="2400" dirty="0"/>
              <a:t>.</a:t>
            </a:r>
          </a:p>
        </p:txBody>
      </p:sp>
    </p:spTree>
    <p:extLst>
      <p:ext uri="{BB962C8B-B14F-4D97-AF65-F5344CB8AC3E}">
        <p14:creationId xmlns:p14="http://schemas.microsoft.com/office/powerpoint/2010/main" val="366317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86EC9F-8A4E-3FF1-2091-0D5FA3EA6E82}"/>
              </a:ext>
            </a:extLst>
          </p:cNvPr>
          <p:cNvSpPr>
            <a:spLocks noGrp="1"/>
          </p:cNvSpPr>
          <p:nvPr>
            <p:ph type="title"/>
          </p:nvPr>
        </p:nvSpPr>
        <p:spPr/>
        <p:txBody>
          <a:bodyPr>
            <a:normAutofit/>
          </a:bodyPr>
          <a:lstStyle/>
          <a:p>
            <a:pPr algn="l"/>
            <a:r>
              <a:rPr lang="en-US" sz="3200" dirty="0"/>
              <a:t>Temperature Sensors:</a:t>
            </a:r>
          </a:p>
        </p:txBody>
      </p:sp>
      <p:pic>
        <p:nvPicPr>
          <p:cNvPr id="4" name="Picture 3">
            <a:extLst>
              <a:ext uri="{FF2B5EF4-FFF2-40B4-BE49-F238E27FC236}">
                <a16:creationId xmlns="" xmlns:a16="http://schemas.microsoft.com/office/drawing/2014/main" id="{E32A9F49-78A4-9431-5689-3D2FCF503F0F}"/>
              </a:ext>
            </a:extLst>
          </p:cNvPr>
          <p:cNvPicPr>
            <a:picLocks noChangeAspect="1"/>
          </p:cNvPicPr>
          <p:nvPr/>
        </p:nvPicPr>
        <p:blipFill>
          <a:blip r:embed="rId2"/>
          <a:stretch>
            <a:fillRect/>
          </a:stretch>
        </p:blipFill>
        <p:spPr>
          <a:xfrm>
            <a:off x="8204888" y="1507524"/>
            <a:ext cx="3707028" cy="3188044"/>
          </a:xfrm>
          <a:prstGeom prst="rect">
            <a:avLst/>
          </a:prstGeom>
        </p:spPr>
      </p:pic>
      <p:sp>
        <p:nvSpPr>
          <p:cNvPr id="6" name="TextBox 5">
            <a:extLst>
              <a:ext uri="{FF2B5EF4-FFF2-40B4-BE49-F238E27FC236}">
                <a16:creationId xmlns="" xmlns:a16="http://schemas.microsoft.com/office/drawing/2014/main" id="{4A4C81C2-4DEC-D6EF-69ED-18948EE357CC}"/>
              </a:ext>
            </a:extLst>
          </p:cNvPr>
          <p:cNvSpPr txBox="1"/>
          <p:nvPr/>
        </p:nvSpPr>
        <p:spPr>
          <a:xfrm>
            <a:off x="676533" y="1805801"/>
            <a:ext cx="6098059" cy="2246769"/>
          </a:xfrm>
          <a:prstGeom prst="rect">
            <a:avLst/>
          </a:prstGeom>
          <a:noFill/>
        </p:spPr>
        <p:txBody>
          <a:bodyPr wrap="square">
            <a:spAutoFit/>
          </a:bodyPr>
          <a:lstStyle/>
          <a:p>
            <a:pPr marL="457200" indent="-457200">
              <a:buFont typeface="Arial" pitchFamily="34" charset="0"/>
              <a:buChar char="•"/>
            </a:pPr>
            <a:r>
              <a:rPr lang="en-US" sz="2800" dirty="0" smtClean="0"/>
              <a:t>There </a:t>
            </a:r>
            <a:r>
              <a:rPr lang="en-US" sz="2800" dirty="0"/>
              <a:t>are many types of temperature sensors, including thermistors, RTDs, and thermocouples, each with its own advantages and disadvantages</a:t>
            </a:r>
            <a:r>
              <a:rPr lang="en-US" dirty="0"/>
              <a:t>.</a:t>
            </a:r>
          </a:p>
        </p:txBody>
      </p:sp>
      <p:sp>
        <p:nvSpPr>
          <p:cNvPr id="8" name="TextBox 7">
            <a:extLst>
              <a:ext uri="{FF2B5EF4-FFF2-40B4-BE49-F238E27FC236}">
                <a16:creationId xmlns="" xmlns:a16="http://schemas.microsoft.com/office/drawing/2014/main" id="{C5C622E0-BBCE-346B-619F-CCB72E526FE1}"/>
              </a:ext>
            </a:extLst>
          </p:cNvPr>
          <p:cNvSpPr txBox="1"/>
          <p:nvPr/>
        </p:nvSpPr>
        <p:spPr>
          <a:xfrm>
            <a:off x="664177" y="4125384"/>
            <a:ext cx="5959045" cy="2246769"/>
          </a:xfrm>
          <a:prstGeom prst="rect">
            <a:avLst/>
          </a:prstGeom>
          <a:noFill/>
        </p:spPr>
        <p:txBody>
          <a:bodyPr wrap="square">
            <a:spAutoFit/>
          </a:bodyPr>
          <a:lstStyle/>
          <a:p>
            <a:pPr marL="457200" indent="-457200">
              <a:buFont typeface="Arial" pitchFamily="34" charset="0"/>
              <a:buChar char="•"/>
            </a:pPr>
            <a:r>
              <a:rPr lang="en-US" sz="2800" dirty="0" smtClean="0"/>
              <a:t>Temperature </a:t>
            </a:r>
            <a:r>
              <a:rPr lang="en-US" sz="2800" dirty="0"/>
              <a:t>sensors are used to measure temperature and are commonly used in applications such as home automation and climate control systems</a:t>
            </a:r>
          </a:p>
        </p:txBody>
      </p:sp>
    </p:spTree>
    <p:extLst>
      <p:ext uri="{BB962C8B-B14F-4D97-AF65-F5344CB8AC3E}">
        <p14:creationId xmlns:p14="http://schemas.microsoft.com/office/powerpoint/2010/main" val="196036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FB79CB-4D5E-17E6-81E0-E648C4F5EB83}"/>
              </a:ext>
            </a:extLst>
          </p:cNvPr>
          <p:cNvSpPr>
            <a:spLocks noGrp="1"/>
          </p:cNvSpPr>
          <p:nvPr>
            <p:ph type="title"/>
          </p:nvPr>
        </p:nvSpPr>
        <p:spPr/>
        <p:txBody>
          <a:bodyPr>
            <a:normAutofit/>
          </a:bodyPr>
          <a:lstStyle/>
          <a:p>
            <a:pPr algn="l"/>
            <a:r>
              <a:rPr lang="en-US" sz="3200" dirty="0"/>
              <a:t>Pressure Sensors:</a:t>
            </a:r>
          </a:p>
        </p:txBody>
      </p:sp>
      <p:pic>
        <p:nvPicPr>
          <p:cNvPr id="5" name="Content Placeholder 4">
            <a:extLst>
              <a:ext uri="{FF2B5EF4-FFF2-40B4-BE49-F238E27FC236}">
                <a16:creationId xmlns="" xmlns:a16="http://schemas.microsoft.com/office/drawing/2014/main" id="{6FF60152-7330-C59E-40B9-96BFFFDB1796}"/>
              </a:ext>
            </a:extLst>
          </p:cNvPr>
          <p:cNvPicPr>
            <a:picLocks noGrp="1" noChangeAspect="1"/>
          </p:cNvPicPr>
          <p:nvPr>
            <p:ph idx="1"/>
          </p:nvPr>
        </p:nvPicPr>
        <p:blipFill>
          <a:blip r:embed="rId2"/>
          <a:stretch>
            <a:fillRect/>
          </a:stretch>
        </p:blipFill>
        <p:spPr>
          <a:xfrm>
            <a:off x="8068962" y="1383958"/>
            <a:ext cx="3842951" cy="3290988"/>
          </a:xfrm>
        </p:spPr>
      </p:pic>
      <p:sp>
        <p:nvSpPr>
          <p:cNvPr id="7" name="TextBox 6">
            <a:extLst>
              <a:ext uri="{FF2B5EF4-FFF2-40B4-BE49-F238E27FC236}">
                <a16:creationId xmlns="" xmlns:a16="http://schemas.microsoft.com/office/drawing/2014/main" id="{986C722F-E7D6-ED04-0D7B-5B47D60CB99A}"/>
              </a:ext>
            </a:extLst>
          </p:cNvPr>
          <p:cNvSpPr txBox="1"/>
          <p:nvPr/>
        </p:nvSpPr>
        <p:spPr>
          <a:xfrm>
            <a:off x="913795" y="1935922"/>
            <a:ext cx="6098059" cy="4401205"/>
          </a:xfrm>
          <a:prstGeom prst="rect">
            <a:avLst/>
          </a:prstGeom>
          <a:noFill/>
        </p:spPr>
        <p:txBody>
          <a:bodyPr wrap="square">
            <a:spAutoFit/>
          </a:bodyPr>
          <a:lstStyle/>
          <a:p>
            <a:r>
              <a:rPr lang="en-US" sz="2800" dirty="0"/>
              <a:t>.They are commonly used in applications, such as industrial control systems and automotive systems</a:t>
            </a:r>
          </a:p>
          <a:p>
            <a:endParaRPr lang="en-US" sz="2800" dirty="0"/>
          </a:p>
          <a:p>
            <a:endParaRPr lang="en-US" sz="2800" dirty="0"/>
          </a:p>
          <a:p>
            <a:r>
              <a:rPr lang="en-US" sz="2800" dirty="0"/>
              <a:t>.They could be used to monitor system pressure, control pumps and valves, and provide feedback for control systems.</a:t>
            </a:r>
          </a:p>
        </p:txBody>
      </p:sp>
    </p:spTree>
    <p:extLst>
      <p:ext uri="{BB962C8B-B14F-4D97-AF65-F5344CB8AC3E}">
        <p14:creationId xmlns:p14="http://schemas.microsoft.com/office/powerpoint/2010/main" val="46149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D19204-5682-E71F-D555-1A998C6F9F17}"/>
              </a:ext>
            </a:extLst>
          </p:cNvPr>
          <p:cNvSpPr>
            <a:spLocks noGrp="1"/>
          </p:cNvSpPr>
          <p:nvPr>
            <p:ph type="title"/>
          </p:nvPr>
        </p:nvSpPr>
        <p:spPr/>
        <p:txBody>
          <a:bodyPr>
            <a:normAutofit/>
          </a:bodyPr>
          <a:lstStyle/>
          <a:p>
            <a:pPr algn="l"/>
            <a:r>
              <a:rPr lang="en-US" sz="3200" dirty="0"/>
              <a:t>Light Sensors:</a:t>
            </a:r>
          </a:p>
        </p:txBody>
      </p:sp>
      <p:sp>
        <p:nvSpPr>
          <p:cNvPr id="3" name="Content Placeholder 2">
            <a:extLst>
              <a:ext uri="{FF2B5EF4-FFF2-40B4-BE49-F238E27FC236}">
                <a16:creationId xmlns="" xmlns:a16="http://schemas.microsoft.com/office/drawing/2014/main" id="{08573972-8FD8-3986-C0E2-533C101B77DA}"/>
              </a:ext>
            </a:extLst>
          </p:cNvPr>
          <p:cNvSpPr>
            <a:spLocks noGrp="1"/>
          </p:cNvSpPr>
          <p:nvPr>
            <p:ph idx="1"/>
          </p:nvPr>
        </p:nvSpPr>
        <p:spPr/>
        <p:txBody>
          <a:bodyPr>
            <a:normAutofit/>
          </a:bodyPr>
          <a:lstStyle/>
          <a:p>
            <a:r>
              <a:rPr lang="en-US" sz="2800" dirty="0"/>
              <a:t>Light sensors are used to measure light intensity and are commonly used in applications, such as security systems and automatic lighting systems. </a:t>
            </a:r>
          </a:p>
          <a:p>
            <a:r>
              <a:rPr lang="en-US" sz="2800" dirty="0"/>
              <a:t>They can be used to detect changes in light levels, </a:t>
            </a:r>
          </a:p>
          <a:p>
            <a:pPr marL="0" indent="0">
              <a:buNone/>
            </a:pPr>
            <a:r>
              <a:rPr lang="en-US" sz="2800" dirty="0"/>
              <a:t>control lighting, and trigger alarms</a:t>
            </a:r>
          </a:p>
        </p:txBody>
      </p:sp>
      <p:pic>
        <p:nvPicPr>
          <p:cNvPr id="5" name="Picture 4">
            <a:extLst>
              <a:ext uri="{FF2B5EF4-FFF2-40B4-BE49-F238E27FC236}">
                <a16:creationId xmlns="" xmlns:a16="http://schemas.microsoft.com/office/drawing/2014/main" id="{82A7F2F8-902F-E82A-EE7E-0816305A2645}"/>
              </a:ext>
            </a:extLst>
          </p:cNvPr>
          <p:cNvPicPr>
            <a:picLocks noChangeAspect="1"/>
          </p:cNvPicPr>
          <p:nvPr/>
        </p:nvPicPr>
        <p:blipFill>
          <a:blip r:embed="rId2"/>
          <a:stretch>
            <a:fillRect/>
          </a:stretch>
        </p:blipFill>
        <p:spPr>
          <a:xfrm>
            <a:off x="8563233" y="4263082"/>
            <a:ext cx="3459892" cy="2594919"/>
          </a:xfrm>
          <a:prstGeom prst="rect">
            <a:avLst/>
          </a:prstGeom>
        </p:spPr>
      </p:pic>
    </p:spTree>
    <p:extLst>
      <p:ext uri="{BB962C8B-B14F-4D97-AF65-F5344CB8AC3E}">
        <p14:creationId xmlns:p14="http://schemas.microsoft.com/office/powerpoint/2010/main" val="382412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3F590-BD4F-899B-3208-D0D4ABFC7DF8}"/>
              </a:ext>
            </a:extLst>
          </p:cNvPr>
          <p:cNvSpPr>
            <a:spLocks noGrp="1"/>
          </p:cNvSpPr>
          <p:nvPr>
            <p:ph type="title"/>
          </p:nvPr>
        </p:nvSpPr>
        <p:spPr/>
        <p:txBody>
          <a:bodyPr>
            <a:normAutofit/>
          </a:bodyPr>
          <a:lstStyle/>
          <a:p>
            <a:pPr algn="l"/>
            <a:r>
              <a:rPr lang="en-US" sz="3200" dirty="0"/>
              <a:t>Humidity Sensors:</a:t>
            </a:r>
          </a:p>
        </p:txBody>
      </p:sp>
      <p:sp>
        <p:nvSpPr>
          <p:cNvPr id="3" name="Content Placeholder 2">
            <a:extLst>
              <a:ext uri="{FF2B5EF4-FFF2-40B4-BE49-F238E27FC236}">
                <a16:creationId xmlns="" xmlns:a16="http://schemas.microsoft.com/office/drawing/2014/main" id="{E05A2826-DFD6-9EE4-8BF0-3CEE28E250B7}"/>
              </a:ext>
            </a:extLst>
          </p:cNvPr>
          <p:cNvSpPr>
            <a:spLocks noGrp="1"/>
          </p:cNvSpPr>
          <p:nvPr>
            <p:ph idx="1"/>
          </p:nvPr>
        </p:nvSpPr>
        <p:spPr/>
        <p:txBody>
          <a:bodyPr>
            <a:normAutofit/>
          </a:bodyPr>
          <a:lstStyle/>
          <a:p>
            <a:r>
              <a:rPr lang="en-US" sz="2800" dirty="0"/>
              <a:t>Humidity sensors are used to measure humidity and are commonly used in applications, such as climate control systems and food storage. They can be used to control humidity levels, detect leaks, and prevent mold and mildew</a:t>
            </a:r>
          </a:p>
        </p:txBody>
      </p:sp>
      <p:pic>
        <p:nvPicPr>
          <p:cNvPr id="5" name="Picture 4">
            <a:extLst>
              <a:ext uri="{FF2B5EF4-FFF2-40B4-BE49-F238E27FC236}">
                <a16:creationId xmlns="" xmlns:a16="http://schemas.microsoft.com/office/drawing/2014/main" id="{4705326B-E6B4-16C8-F56B-004789D0F01F}"/>
              </a:ext>
            </a:extLst>
          </p:cNvPr>
          <p:cNvPicPr>
            <a:picLocks noChangeAspect="1"/>
          </p:cNvPicPr>
          <p:nvPr/>
        </p:nvPicPr>
        <p:blipFill>
          <a:blip r:embed="rId2"/>
          <a:stretch>
            <a:fillRect/>
          </a:stretch>
        </p:blipFill>
        <p:spPr>
          <a:xfrm>
            <a:off x="8229601" y="4090087"/>
            <a:ext cx="3669957" cy="2594918"/>
          </a:xfrm>
          <a:prstGeom prst="rect">
            <a:avLst/>
          </a:prstGeom>
        </p:spPr>
      </p:pic>
    </p:spTree>
    <p:extLst>
      <p:ext uri="{BB962C8B-B14F-4D97-AF65-F5344CB8AC3E}">
        <p14:creationId xmlns:p14="http://schemas.microsoft.com/office/powerpoint/2010/main" val="3608873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154F9E-4363-B337-EAE6-FCA446CD9702}"/>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F2675F-0FB7-20B6-5522-FCF6B239C6B3}"/>
              </a:ext>
            </a:extLst>
          </p:cNvPr>
          <p:cNvSpPr>
            <a:spLocks noGrp="1"/>
          </p:cNvSpPr>
          <p:nvPr>
            <p:ph idx="1"/>
          </p:nvPr>
        </p:nvSpPr>
        <p:spPr/>
        <p:txBody>
          <a:bodyPr/>
          <a:lstStyle/>
          <a:p>
            <a:r>
              <a:rPr lang="en-US" sz="2400" dirty="0"/>
              <a:t>When selecting a sensor for a microcontroller system, it is critical to consider factors like measurement range, accuracy, and resolution</a:t>
            </a:r>
            <a:r>
              <a:rPr lang="en-US" dirty="0"/>
              <a:t>.</a:t>
            </a:r>
          </a:p>
          <a:p>
            <a:r>
              <a:rPr lang="en-US" sz="2400" dirty="0"/>
              <a:t>Additionally, compatibility with the microcontroller and its associated components should be considered. </a:t>
            </a:r>
          </a:p>
          <a:p>
            <a:r>
              <a:rPr lang="en-US" sz="2400" dirty="0"/>
              <a:t>Finally, the physical environment in which the sensor will be used should be considered, given that some sensors may be sensitive to temperature, humidity, or other environmental factors. </a:t>
            </a:r>
          </a:p>
        </p:txBody>
      </p:sp>
    </p:spTree>
    <p:extLst>
      <p:ext uri="{BB962C8B-B14F-4D97-AF65-F5344CB8AC3E}">
        <p14:creationId xmlns:p14="http://schemas.microsoft.com/office/powerpoint/2010/main" val="355137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A3D20B-DAF0-B3D7-3FDB-7B422DB8C718}"/>
              </a:ext>
            </a:extLst>
          </p:cNvPr>
          <p:cNvSpPr>
            <a:spLocks noGrp="1"/>
          </p:cNvSpPr>
          <p:nvPr>
            <p:ph type="title"/>
          </p:nvPr>
        </p:nvSpPr>
        <p:spPr/>
        <p:txBody>
          <a:bodyPr>
            <a:normAutofit/>
          </a:bodyPr>
          <a:lstStyle/>
          <a:p>
            <a:r>
              <a:rPr lang="en-US" sz="3200" dirty="0"/>
              <a:t>Simulation Programs</a:t>
            </a:r>
          </a:p>
        </p:txBody>
      </p:sp>
      <p:sp>
        <p:nvSpPr>
          <p:cNvPr id="3" name="Content Placeholder 2">
            <a:extLst>
              <a:ext uri="{FF2B5EF4-FFF2-40B4-BE49-F238E27FC236}">
                <a16:creationId xmlns="" xmlns:a16="http://schemas.microsoft.com/office/drawing/2014/main" id="{18CF0964-22E3-7375-CDD6-F0F944887092}"/>
              </a:ext>
            </a:extLst>
          </p:cNvPr>
          <p:cNvSpPr>
            <a:spLocks noGrp="1"/>
          </p:cNvSpPr>
          <p:nvPr>
            <p:ph idx="1"/>
          </p:nvPr>
        </p:nvSpPr>
        <p:spPr/>
        <p:txBody>
          <a:bodyPr>
            <a:normAutofit fontScale="92500" lnSpcReduction="20000"/>
          </a:bodyPr>
          <a:lstStyle/>
          <a:p>
            <a:r>
              <a:rPr lang="en-US" sz="2800" dirty="0"/>
              <a:t>These programs provide a platform for designing, testing, and refining </a:t>
            </a:r>
            <a:r>
              <a:rPr lang="en-US" sz="2800" dirty="0" smtClean="0"/>
              <a:t>microcontroller-based circuits </a:t>
            </a:r>
            <a:r>
              <a:rPr lang="en-US" sz="2800" dirty="0"/>
              <a:t>before building the actual hardware</a:t>
            </a:r>
            <a:r>
              <a:rPr lang="en-US" sz="2800" dirty="0" smtClean="0"/>
              <a:t>.</a:t>
            </a:r>
          </a:p>
          <a:p>
            <a:r>
              <a:rPr lang="en-US" sz="2800" dirty="0"/>
              <a:t>Simulation programs allow designers to test various aspects of their design, </a:t>
            </a:r>
            <a:r>
              <a:rPr lang="en-US" sz="2800" dirty="0" smtClean="0"/>
              <a:t>including the </a:t>
            </a:r>
            <a:r>
              <a:rPr lang="en-US" sz="2800" dirty="0"/>
              <a:t>functionality of the microcontroller, the interaction between various </a:t>
            </a:r>
            <a:r>
              <a:rPr lang="en-US" sz="2800" dirty="0" smtClean="0"/>
              <a:t>components, the </a:t>
            </a:r>
            <a:r>
              <a:rPr lang="en-US" sz="2800" dirty="0"/>
              <a:t>behavior of the circuit under different conditions, and the performance of the system.</a:t>
            </a:r>
          </a:p>
        </p:txBody>
      </p:sp>
    </p:spTree>
    <p:extLst>
      <p:ext uri="{BB962C8B-B14F-4D97-AF65-F5344CB8AC3E}">
        <p14:creationId xmlns:p14="http://schemas.microsoft.com/office/powerpoint/2010/main" val="288113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Some of the most </a:t>
            </a:r>
            <a:r>
              <a:rPr lang="en-US" sz="2800" dirty="0" smtClean="0"/>
              <a:t>popular simulation </a:t>
            </a:r>
            <a:r>
              <a:rPr lang="en-US" sz="2800" dirty="0"/>
              <a:t>programs include Proteus, </a:t>
            </a:r>
            <a:r>
              <a:rPr lang="en-US" sz="2800" dirty="0" err="1"/>
              <a:t>LTspice</a:t>
            </a:r>
            <a:r>
              <a:rPr lang="en-US" sz="2800" dirty="0"/>
              <a:t>, Virtual Breadboard (VBB), </a:t>
            </a:r>
            <a:r>
              <a:rPr lang="en-US" sz="2800" dirty="0" err="1" smtClean="0"/>
              <a:t>CircuitMaker</a:t>
            </a:r>
            <a:r>
              <a:rPr lang="en-US" sz="2800" dirty="0" smtClean="0"/>
              <a:t>, Multisim</a:t>
            </a:r>
            <a:r>
              <a:rPr lang="en-US" sz="2800" dirty="0"/>
              <a:t>, and Simulink</a:t>
            </a:r>
            <a:r>
              <a:rPr lang="en-US" sz="2800" dirty="0" smtClean="0"/>
              <a:t>.</a:t>
            </a:r>
          </a:p>
          <a:p>
            <a:r>
              <a:rPr lang="en-US" sz="2800" dirty="0"/>
              <a:t>The </a:t>
            </a:r>
            <a:r>
              <a:rPr lang="en-US" sz="2800" dirty="0" smtClean="0"/>
              <a:t>choice of </a:t>
            </a:r>
            <a:r>
              <a:rPr lang="en-US" sz="2800" dirty="0"/>
              <a:t>the program depends on the specific requirements of the application, the expertise </a:t>
            </a:r>
            <a:r>
              <a:rPr lang="en-US" sz="2800" dirty="0" smtClean="0"/>
              <a:t>of the </a:t>
            </a:r>
            <a:r>
              <a:rPr lang="en-US" sz="2800" dirty="0"/>
              <a:t>designer, and the available resources.</a:t>
            </a:r>
          </a:p>
        </p:txBody>
      </p:sp>
    </p:spTree>
    <p:extLst>
      <p:ext uri="{BB962C8B-B14F-4D97-AF65-F5344CB8AC3E}">
        <p14:creationId xmlns:p14="http://schemas.microsoft.com/office/powerpoint/2010/main" val="419349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6CD08-9F64-1368-C844-2892013DF848}"/>
              </a:ext>
            </a:extLst>
          </p:cNvPr>
          <p:cNvSpPr>
            <a:spLocks noGrp="1"/>
          </p:cNvSpPr>
          <p:nvPr>
            <p:ph type="ctrTitle"/>
          </p:nvPr>
        </p:nvSpPr>
        <p:spPr>
          <a:xfrm>
            <a:off x="0" y="0"/>
            <a:ext cx="12192000" cy="1402915"/>
          </a:xfrm>
        </p:spPr>
        <p:txBody>
          <a:bodyPr anchor="ctr">
            <a:normAutofit/>
          </a:bodyPr>
          <a:lstStyle/>
          <a:p>
            <a:r>
              <a:rPr lang="en-US" sz="4000" dirty="0" smtClean="0"/>
              <a:t>Activity</a:t>
            </a:r>
            <a:endParaRPr lang="en-US" sz="4000" dirty="0"/>
          </a:p>
        </p:txBody>
      </p:sp>
      <p:sp>
        <p:nvSpPr>
          <p:cNvPr id="3" name="Subtitle 2">
            <a:extLst>
              <a:ext uri="{FF2B5EF4-FFF2-40B4-BE49-F238E27FC236}">
                <a16:creationId xmlns="" xmlns:a16="http://schemas.microsoft.com/office/drawing/2014/main" id="{EAE82326-EAD8-ED3A-462B-D2ABA3AFC1BD}"/>
              </a:ext>
            </a:extLst>
          </p:cNvPr>
          <p:cNvSpPr>
            <a:spLocks noGrp="1"/>
          </p:cNvSpPr>
          <p:nvPr>
            <p:ph type="subTitle" idx="1"/>
          </p:nvPr>
        </p:nvSpPr>
        <p:spPr>
          <a:xfrm>
            <a:off x="0" y="1578279"/>
            <a:ext cx="12192000" cy="4521896"/>
          </a:xfrm>
        </p:spPr>
        <p:txBody>
          <a:bodyPr>
            <a:noAutofit/>
          </a:bodyPr>
          <a:lstStyle/>
          <a:p>
            <a:endParaRPr lang="en-US" sz="3600" dirty="0"/>
          </a:p>
          <a:p>
            <a:r>
              <a:rPr lang="en-US" sz="3600" dirty="0" smtClean="0"/>
              <a:t>What is the microcontroller ?</a:t>
            </a:r>
          </a:p>
          <a:p>
            <a:r>
              <a:rPr lang="en-US" sz="3600" dirty="0" smtClean="0"/>
              <a:t>What does it contain ?</a:t>
            </a:r>
          </a:p>
          <a:p>
            <a:r>
              <a:rPr lang="en-US" sz="3600" dirty="0" smtClean="0"/>
              <a:t>Why do we use it ?</a:t>
            </a:r>
          </a:p>
          <a:p>
            <a:r>
              <a:rPr lang="en-US" sz="3600" dirty="0"/>
              <a:t>What makes microcontrollers different from PCs?</a:t>
            </a:r>
            <a:endParaRPr lang="en-US" sz="3600" dirty="0" smtClean="0"/>
          </a:p>
          <a:p>
            <a:endParaRPr lang="en-US" sz="3600" dirty="0"/>
          </a:p>
        </p:txBody>
      </p:sp>
    </p:spTree>
    <p:extLst>
      <p:ext uri="{BB962C8B-B14F-4D97-AF65-F5344CB8AC3E}">
        <p14:creationId xmlns:p14="http://schemas.microsoft.com/office/powerpoint/2010/main" val="4068824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Components of </a:t>
            </a:r>
            <a:br>
              <a:rPr lang="en-US" sz="3600" dirty="0" smtClean="0"/>
            </a:br>
            <a:r>
              <a:rPr lang="en-US" sz="3600" dirty="0" smtClean="0"/>
              <a:t>the Microcontroller System</a:t>
            </a:r>
            <a:endParaRPr lang="en-US" sz="3600" dirty="0"/>
          </a:p>
        </p:txBody>
      </p:sp>
      <p:sp>
        <p:nvSpPr>
          <p:cNvPr id="3" name="Content Placeholder 2"/>
          <p:cNvSpPr>
            <a:spLocks noGrp="1"/>
          </p:cNvSpPr>
          <p:nvPr>
            <p:ph idx="1"/>
          </p:nvPr>
        </p:nvSpPr>
        <p:spPr/>
        <p:txBody>
          <a:bodyPr>
            <a:normAutofit/>
          </a:bodyPr>
          <a:lstStyle/>
          <a:p>
            <a:pPr marL="0" indent="0">
              <a:buNone/>
            </a:pPr>
            <a:r>
              <a:rPr lang="en-US" sz="2800" b="1" dirty="0" smtClean="0"/>
              <a:t>1-Microcontroller Chip:</a:t>
            </a:r>
          </a:p>
          <a:p>
            <a:r>
              <a:rPr lang="en-US" sz="2800" b="1" dirty="0"/>
              <a:t> </a:t>
            </a:r>
            <a:r>
              <a:rPr lang="en-US" sz="2400" dirty="0"/>
              <a:t>This is the main component of the system and contains the CPU, memory, and </a:t>
            </a:r>
            <a:r>
              <a:rPr lang="en-US" sz="2400" dirty="0" smtClean="0"/>
              <a:t>input/output </a:t>
            </a:r>
            <a:r>
              <a:rPr lang="en-US" sz="2400" dirty="0"/>
              <a:t>(I/O) peripherals</a:t>
            </a:r>
            <a:r>
              <a:rPr lang="en-US" sz="2400" dirty="0" smtClean="0"/>
              <a:t>.</a:t>
            </a:r>
          </a:p>
        </p:txBody>
      </p:sp>
      <p:pic>
        <p:nvPicPr>
          <p:cNvPr id="4" name="Picture 3"/>
          <p:cNvPicPr>
            <a:picLocks noChangeAspect="1"/>
          </p:cNvPicPr>
          <p:nvPr/>
        </p:nvPicPr>
        <p:blipFill>
          <a:blip r:embed="rId2"/>
          <a:stretch>
            <a:fillRect/>
          </a:stretch>
        </p:blipFill>
        <p:spPr>
          <a:xfrm>
            <a:off x="8304245" y="3648566"/>
            <a:ext cx="3887755" cy="2695951"/>
          </a:xfrm>
          <a:prstGeom prst="rect">
            <a:avLst/>
          </a:prstGeom>
        </p:spPr>
      </p:pic>
      <p:sp>
        <p:nvSpPr>
          <p:cNvPr id="5" name="Rectangle 4"/>
          <p:cNvSpPr/>
          <p:nvPr/>
        </p:nvSpPr>
        <p:spPr>
          <a:xfrm>
            <a:off x="1138334" y="4012372"/>
            <a:ext cx="6428793" cy="1569660"/>
          </a:xfrm>
          <a:prstGeom prst="rect">
            <a:avLst/>
          </a:prstGeom>
        </p:spPr>
        <p:txBody>
          <a:bodyPr wrap="square">
            <a:spAutoFit/>
          </a:bodyPr>
          <a:lstStyle/>
          <a:p>
            <a:r>
              <a:rPr lang="en-US" sz="2400" dirty="0" smtClean="0">
                <a:latin typeface="MyriadPro-Regular"/>
              </a:rPr>
              <a:t>A </a:t>
            </a:r>
            <a:r>
              <a:rPr lang="en-US" sz="2400" dirty="0">
                <a:latin typeface="MyriadPro-Regular"/>
              </a:rPr>
              <a:t>microcontroller chip is a small computer on a single integrated circuit that is designed</a:t>
            </a:r>
          </a:p>
          <a:p>
            <a:r>
              <a:rPr lang="en-US" sz="2400" dirty="0">
                <a:latin typeface="MyriadPro-Regular"/>
              </a:rPr>
              <a:t>to control and interact with other electronic devices or systems</a:t>
            </a:r>
            <a:r>
              <a:rPr lang="en-US" dirty="0">
                <a:latin typeface="MyriadPro-Regular"/>
              </a:rPr>
              <a:t>.</a:t>
            </a:r>
            <a:endParaRPr lang="en-US" dirty="0"/>
          </a:p>
        </p:txBody>
      </p:sp>
    </p:spTree>
    <p:extLst>
      <p:ext uri="{BB962C8B-B14F-4D97-AF65-F5344CB8AC3E}">
        <p14:creationId xmlns:p14="http://schemas.microsoft.com/office/powerpoint/2010/main" val="83497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t>2- Actuators:</a:t>
            </a:r>
            <a:endParaRPr lang="en-US" sz="2800" dirty="0"/>
          </a:p>
        </p:txBody>
      </p:sp>
      <p:sp>
        <p:nvSpPr>
          <p:cNvPr id="3" name="Content Placeholder 2"/>
          <p:cNvSpPr>
            <a:spLocks noGrp="1"/>
          </p:cNvSpPr>
          <p:nvPr>
            <p:ph idx="1"/>
          </p:nvPr>
        </p:nvSpPr>
        <p:spPr/>
        <p:txBody>
          <a:bodyPr>
            <a:normAutofit/>
          </a:bodyPr>
          <a:lstStyle/>
          <a:p>
            <a:r>
              <a:rPr lang="en-US" sz="2400" dirty="0" smtClean="0"/>
              <a:t>Actuators </a:t>
            </a:r>
            <a:r>
              <a:rPr lang="en-US" sz="2400" dirty="0"/>
              <a:t>in a microcontroller system are devices that convert electrical </a:t>
            </a:r>
            <a:r>
              <a:rPr lang="en-US" sz="2400" dirty="0" smtClean="0"/>
              <a:t>signals generated </a:t>
            </a:r>
            <a:r>
              <a:rPr lang="en-US" sz="2400" dirty="0"/>
              <a:t>by the microcontroller into physical action</a:t>
            </a:r>
            <a:r>
              <a:rPr lang="en-US" sz="2400" dirty="0" smtClean="0"/>
              <a:t>.</a:t>
            </a:r>
            <a:endParaRPr lang="en-US" sz="2400" dirty="0"/>
          </a:p>
          <a:p>
            <a:r>
              <a:rPr lang="en-US" sz="2400" dirty="0"/>
              <a:t>Actuators can include motors, servos, and LEDs.</a:t>
            </a:r>
          </a:p>
          <a:p>
            <a:r>
              <a:rPr lang="en-US" sz="2400" dirty="0"/>
              <a:t>There are many different types of actuators that can be used in a </a:t>
            </a:r>
            <a:r>
              <a:rPr lang="en-US" sz="2400" dirty="0" smtClean="0"/>
              <a:t>microcontroller system</a:t>
            </a:r>
            <a:r>
              <a:rPr lang="en-US" sz="2400" dirty="0"/>
              <a:t>, depending on the specific application requirements.</a:t>
            </a:r>
          </a:p>
        </p:txBody>
      </p:sp>
    </p:spTree>
    <p:extLst>
      <p:ext uri="{BB962C8B-B14F-4D97-AF65-F5344CB8AC3E}">
        <p14:creationId xmlns:p14="http://schemas.microsoft.com/office/powerpoint/2010/main" val="309128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867747"/>
            <a:ext cx="10353762" cy="1068174"/>
          </a:xfrm>
        </p:spPr>
        <p:txBody>
          <a:bodyPr>
            <a:normAutofit fontScale="90000"/>
          </a:bodyPr>
          <a:lstStyle/>
          <a:p>
            <a:pPr algn="l"/>
            <a:r>
              <a:rPr lang="en-US" sz="2700" b="0" dirty="0"/>
              <a:t>Some common examples </a:t>
            </a:r>
            <a:r>
              <a:rPr lang="en-US" sz="2700" b="0" dirty="0" smtClean="0"/>
              <a:t>of</a:t>
            </a:r>
            <a:r>
              <a:rPr lang="en-US" sz="2700" b="0" dirty="0"/>
              <a:t/>
            </a:r>
            <a:br>
              <a:rPr lang="en-US" sz="2700" b="0" dirty="0"/>
            </a:br>
            <a:r>
              <a:rPr lang="en-US" sz="2700" b="0" dirty="0"/>
              <a:t>actuators used in microcontroller systems include:</a:t>
            </a:r>
            <a:r>
              <a:rPr lang="en-US" b="0" dirty="0"/>
              <a:t/>
            </a:r>
            <a:br>
              <a:rPr lang="en-US" b="0" dirty="0"/>
            </a:br>
            <a:endParaRPr lang="en-US" dirty="0"/>
          </a:p>
        </p:txBody>
      </p:sp>
      <p:sp>
        <p:nvSpPr>
          <p:cNvPr id="3" name="Content Placeholder 2"/>
          <p:cNvSpPr>
            <a:spLocks noGrp="1"/>
          </p:cNvSpPr>
          <p:nvPr>
            <p:ph idx="1"/>
          </p:nvPr>
        </p:nvSpPr>
        <p:spPr/>
        <p:txBody>
          <a:bodyPr>
            <a:normAutofit fontScale="92500"/>
          </a:bodyPr>
          <a:lstStyle/>
          <a:p>
            <a:pPr marL="0" indent="0">
              <a:buNone/>
            </a:pPr>
            <a:r>
              <a:rPr lang="en-US" sz="3000" b="1" dirty="0" smtClean="0"/>
              <a:t>A) </a:t>
            </a:r>
            <a:r>
              <a:rPr lang="en-US" sz="3000" b="1" dirty="0"/>
              <a:t>Electric Motors</a:t>
            </a:r>
            <a:r>
              <a:rPr lang="en-US" sz="3000" b="1" dirty="0" smtClean="0"/>
              <a:t>:</a:t>
            </a:r>
            <a:endParaRPr lang="en-US" sz="3000" b="1" dirty="0"/>
          </a:p>
          <a:p>
            <a:r>
              <a:rPr lang="en-US" sz="2400" dirty="0"/>
              <a:t>Electromechanical devices that convert electrical energy into mechanical energy.</a:t>
            </a:r>
          </a:p>
          <a:p>
            <a:r>
              <a:rPr lang="en-US" sz="2400" b="1" dirty="0"/>
              <a:t>The primary classification of electrical motors consists of three types:</a:t>
            </a:r>
          </a:p>
          <a:p>
            <a:r>
              <a:rPr lang="en-US" sz="2200" dirty="0"/>
              <a:t>DC Motor</a:t>
            </a:r>
          </a:p>
          <a:p>
            <a:r>
              <a:rPr lang="en-US" sz="2200" dirty="0"/>
              <a:t>AC Motor</a:t>
            </a:r>
          </a:p>
          <a:p>
            <a:r>
              <a:rPr lang="en-US" sz="2200" dirty="0"/>
              <a:t>Special Motor</a:t>
            </a:r>
          </a:p>
        </p:txBody>
      </p:sp>
    </p:spTree>
    <p:extLst>
      <p:ext uri="{BB962C8B-B14F-4D97-AF65-F5344CB8AC3E}">
        <p14:creationId xmlns:p14="http://schemas.microsoft.com/office/powerpoint/2010/main" val="82354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828" y="-261257"/>
            <a:ext cx="10353762" cy="1326321"/>
          </a:xfrm>
        </p:spPr>
        <p:txBody>
          <a:bodyPr>
            <a:normAutofit/>
          </a:bodyPr>
          <a:lstStyle/>
          <a:p>
            <a:pPr algn="l"/>
            <a:r>
              <a:rPr lang="en-US" sz="2800" dirty="0"/>
              <a:t>DC Motor</a:t>
            </a:r>
          </a:p>
        </p:txBody>
      </p:sp>
      <p:pic>
        <p:nvPicPr>
          <p:cNvPr id="4" name="Content Placeholder 3"/>
          <p:cNvPicPr>
            <a:picLocks noGrp="1" noChangeAspect="1"/>
          </p:cNvPicPr>
          <p:nvPr>
            <p:ph idx="1"/>
          </p:nvPr>
        </p:nvPicPr>
        <p:blipFill>
          <a:blip r:embed="rId2"/>
          <a:stretch>
            <a:fillRect/>
          </a:stretch>
        </p:blipFill>
        <p:spPr>
          <a:xfrm>
            <a:off x="7408507" y="2369976"/>
            <a:ext cx="4642894" cy="2677886"/>
          </a:xfrm>
          <a:prstGeom prst="rect">
            <a:avLst/>
          </a:prstGeom>
        </p:spPr>
      </p:pic>
      <p:sp>
        <p:nvSpPr>
          <p:cNvPr id="5" name="Rectangle 4"/>
          <p:cNvSpPr/>
          <p:nvPr/>
        </p:nvSpPr>
        <p:spPr>
          <a:xfrm>
            <a:off x="801829" y="861537"/>
            <a:ext cx="6494711" cy="6076663"/>
          </a:xfrm>
          <a:prstGeom prst="rect">
            <a:avLst/>
          </a:prstGeom>
        </p:spPr>
        <p:txBody>
          <a:bodyPr wrap="square">
            <a:spAutoFit/>
          </a:bodyPr>
          <a:lstStyle/>
          <a:p>
            <a:r>
              <a:rPr lang="en-US" sz="2400" dirty="0">
                <a:latin typeface="MyriadPro-Regular"/>
              </a:rPr>
              <a:t>A DC motor is like a magical machine that can turn electrical energy </a:t>
            </a:r>
            <a:r>
              <a:rPr lang="en-US" sz="2400" dirty="0" smtClean="0">
                <a:latin typeface="MyriadPro-Regular"/>
              </a:rPr>
              <a:t>into movement</a:t>
            </a:r>
            <a:r>
              <a:rPr lang="en-US" sz="2400" dirty="0">
                <a:latin typeface="MyriadPro-Regular"/>
              </a:rPr>
              <a:t>. </a:t>
            </a:r>
            <a:endParaRPr lang="en-US" sz="2400" dirty="0" smtClean="0">
              <a:latin typeface="MyriadPro-Regular"/>
            </a:endParaRPr>
          </a:p>
          <a:p>
            <a:endParaRPr lang="en-US" sz="2400" dirty="0">
              <a:latin typeface="MyriadPro-Regular"/>
            </a:endParaRPr>
          </a:p>
          <a:p>
            <a:r>
              <a:rPr lang="en-US" sz="2400" dirty="0" smtClean="0">
                <a:latin typeface="MyriadPro-Regular"/>
              </a:rPr>
              <a:t>It </a:t>
            </a:r>
            <a:r>
              <a:rPr lang="en-US" sz="2400" dirty="0">
                <a:latin typeface="MyriadPro-Regular"/>
              </a:rPr>
              <a:t>has two main parts: The spinning part (“Wheel”) and the part that creates a</a:t>
            </a:r>
          </a:p>
          <a:p>
            <a:r>
              <a:rPr lang="en-US" sz="2400" dirty="0">
                <a:latin typeface="MyriadPro-Regular"/>
              </a:rPr>
              <a:t>magnetic field (“Magic magnet</a:t>
            </a:r>
            <a:r>
              <a:rPr lang="en-US" sz="2400" dirty="0" smtClean="0">
                <a:latin typeface="MyriadPro-Regular"/>
              </a:rPr>
              <a:t>”).</a:t>
            </a:r>
          </a:p>
          <a:p>
            <a:endParaRPr lang="en-US" sz="2400" dirty="0">
              <a:latin typeface="MyriadPro-Regular"/>
            </a:endParaRPr>
          </a:p>
          <a:p>
            <a:r>
              <a:rPr lang="en-US" sz="2400" dirty="0"/>
              <a:t>The wheel is made of special wires that can conduct electricity, which is connected to</a:t>
            </a:r>
          </a:p>
          <a:p>
            <a:r>
              <a:rPr lang="en-US" sz="2400" dirty="0"/>
              <a:t>something called a “Commutator</a:t>
            </a:r>
            <a:r>
              <a:rPr lang="en-US" sz="2400" dirty="0" smtClean="0"/>
              <a:t>.”</a:t>
            </a:r>
          </a:p>
          <a:p>
            <a:endParaRPr lang="en-US" sz="2400" dirty="0" smtClean="0"/>
          </a:p>
          <a:p>
            <a:r>
              <a:rPr lang="en-US" sz="2400" dirty="0" smtClean="0"/>
              <a:t> </a:t>
            </a:r>
            <a:r>
              <a:rPr lang="en-US" sz="2400" dirty="0"/>
              <a:t>The commutator resembles a special switch that </a:t>
            </a:r>
            <a:r>
              <a:rPr lang="en-US" sz="2400" dirty="0" smtClean="0"/>
              <a:t>sends electricity </a:t>
            </a:r>
            <a:r>
              <a:rPr lang="en-US" sz="2400" dirty="0"/>
              <a:t>to the right place at the right time. When we give the “wheel” some “</a:t>
            </a:r>
            <a:r>
              <a:rPr lang="en-US" sz="2400" dirty="0" smtClean="0"/>
              <a:t>magic electricity</a:t>
            </a:r>
            <a:r>
              <a:rPr lang="en-US" sz="2400" dirty="0"/>
              <a:t>” using brushes, it starts spinning magically!</a:t>
            </a:r>
          </a:p>
        </p:txBody>
      </p:sp>
    </p:spTree>
    <p:extLst>
      <p:ext uri="{BB962C8B-B14F-4D97-AF65-F5344CB8AC3E}">
        <p14:creationId xmlns:p14="http://schemas.microsoft.com/office/powerpoint/2010/main" val="145154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73967"/>
          </a:xfrm>
        </p:spPr>
        <p:txBody>
          <a:bodyPr>
            <a:normAutofit fontScale="90000"/>
          </a:bodyPr>
          <a:lstStyle/>
          <a:p>
            <a:pPr algn="l"/>
            <a:r>
              <a:rPr lang="en-US" sz="2800" dirty="0"/>
              <a:t>There are two basic types:</a:t>
            </a:r>
            <a:r>
              <a:rPr lang="en-US" dirty="0"/>
              <a:t/>
            </a:r>
            <a:br>
              <a:rPr lang="en-US" dirty="0"/>
            </a:br>
            <a:endParaRPr lang="en-US" dirty="0"/>
          </a:p>
        </p:txBody>
      </p:sp>
      <p:sp>
        <p:nvSpPr>
          <p:cNvPr id="3" name="Content Placeholder 2"/>
          <p:cNvSpPr>
            <a:spLocks noGrp="1"/>
          </p:cNvSpPr>
          <p:nvPr>
            <p:ph idx="1"/>
          </p:nvPr>
        </p:nvSpPr>
        <p:spPr>
          <a:xfrm>
            <a:off x="913796" y="1349616"/>
            <a:ext cx="10353762" cy="5163152"/>
          </a:xfrm>
        </p:spPr>
        <p:txBody>
          <a:bodyPr>
            <a:normAutofit fontScale="92500" lnSpcReduction="10000"/>
          </a:bodyPr>
          <a:lstStyle/>
          <a:p>
            <a:pPr marL="0" indent="0">
              <a:buNone/>
            </a:pPr>
            <a:r>
              <a:rPr lang="en-US" sz="3000" b="1" dirty="0" smtClean="0"/>
              <a:t>1. Series Motors                           2</a:t>
            </a:r>
            <a:r>
              <a:rPr lang="en-US" sz="3000" b="1" dirty="0"/>
              <a:t>. Shunt </a:t>
            </a:r>
            <a:r>
              <a:rPr lang="en-US" sz="3000" b="1" dirty="0" smtClean="0"/>
              <a:t>Motors</a:t>
            </a:r>
          </a:p>
          <a:p>
            <a:pPr marL="0" indent="0">
              <a:buNone/>
            </a:pPr>
            <a:r>
              <a:rPr lang="en-US" sz="2600" b="1" dirty="0" smtClean="0"/>
              <a:t>1-Series </a:t>
            </a:r>
            <a:r>
              <a:rPr lang="en-US" sz="2600" b="1" dirty="0"/>
              <a:t>Motors</a:t>
            </a:r>
            <a:r>
              <a:rPr lang="en-US" sz="2600" b="1" dirty="0" smtClean="0"/>
              <a:t>:</a:t>
            </a:r>
          </a:p>
          <a:p>
            <a:pPr marL="0" indent="0">
              <a:buNone/>
            </a:pPr>
            <a:r>
              <a:rPr lang="en-US" sz="2600" b="1" dirty="0" smtClean="0"/>
              <a:t> </a:t>
            </a:r>
            <a:r>
              <a:rPr lang="en-US" sz="2800" dirty="0"/>
              <a:t>Imagine the magic magnet and the wheel are connected consecutively </a:t>
            </a:r>
            <a:r>
              <a:rPr lang="en-US" sz="2800" dirty="0" smtClean="0"/>
              <a:t>in a </a:t>
            </a:r>
            <a:r>
              <a:rPr lang="en-US" sz="2800" dirty="0"/>
              <a:t>circle like a chain. </a:t>
            </a:r>
            <a:endParaRPr lang="en-US" sz="2800" dirty="0" smtClean="0"/>
          </a:p>
          <a:p>
            <a:pPr marL="0" indent="0">
              <a:buNone/>
            </a:pPr>
            <a:r>
              <a:rPr lang="en-US" sz="2800" dirty="0"/>
              <a:t> </a:t>
            </a:r>
            <a:r>
              <a:rPr lang="en-US" sz="2800" dirty="0" smtClean="0"/>
              <a:t>This </a:t>
            </a:r>
            <a:r>
              <a:rPr lang="en-US" sz="2800" dirty="0"/>
              <a:t>makes the motor super strong at the start, but it gets a bit </a:t>
            </a:r>
            <a:r>
              <a:rPr lang="en-US" sz="2800" dirty="0" smtClean="0"/>
              <a:t>wild and </a:t>
            </a:r>
            <a:r>
              <a:rPr lang="en-US" sz="2800" dirty="0"/>
              <a:t>hard to control as it spins faster. </a:t>
            </a:r>
            <a:endParaRPr lang="en-US" sz="2800" dirty="0" smtClean="0"/>
          </a:p>
          <a:p>
            <a:pPr marL="0" indent="0">
              <a:buNone/>
            </a:pPr>
            <a:r>
              <a:rPr lang="en-US" sz="2800" dirty="0"/>
              <a:t> </a:t>
            </a:r>
            <a:r>
              <a:rPr lang="en-US" sz="2800" dirty="0" smtClean="0"/>
              <a:t>So</a:t>
            </a:r>
            <a:r>
              <a:rPr lang="en-US" sz="2800" dirty="0"/>
              <a:t>, we use Series Motors for things like toy cars or </a:t>
            </a:r>
            <a:r>
              <a:rPr lang="en-US" sz="2800" dirty="0" smtClean="0"/>
              <a:t>big machines </a:t>
            </a:r>
            <a:r>
              <a:rPr lang="en-US" sz="2800" dirty="0"/>
              <a:t>that need a powerful kick to </a:t>
            </a:r>
            <a:r>
              <a:rPr lang="en-US" sz="2800" dirty="0" smtClean="0"/>
              <a:t>start, </a:t>
            </a:r>
            <a:r>
              <a:rPr lang="en-US" sz="2800" dirty="0"/>
              <a:t>commonly used in various applications, </a:t>
            </a:r>
            <a:r>
              <a:rPr lang="en-US" sz="2800" dirty="0" smtClean="0"/>
              <a:t>due to </a:t>
            </a:r>
            <a:r>
              <a:rPr lang="en-US" sz="2800" dirty="0"/>
              <a:t>their unique characteristics and advantages, such as the following illustrations</a:t>
            </a:r>
            <a:endParaRPr lang="en-US" sz="2800" b="1" dirty="0" smtClean="0"/>
          </a:p>
        </p:txBody>
      </p:sp>
    </p:spTree>
    <p:extLst>
      <p:ext uri="{BB962C8B-B14F-4D97-AF65-F5344CB8AC3E}">
        <p14:creationId xmlns:p14="http://schemas.microsoft.com/office/powerpoint/2010/main" val="24264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Traction Systems:</a:t>
            </a:r>
          </a:p>
        </p:txBody>
      </p:sp>
      <p:sp>
        <p:nvSpPr>
          <p:cNvPr id="3" name="Content Placeholder 2"/>
          <p:cNvSpPr>
            <a:spLocks noGrp="1"/>
          </p:cNvSpPr>
          <p:nvPr>
            <p:ph idx="1"/>
          </p:nvPr>
        </p:nvSpPr>
        <p:spPr>
          <a:xfrm>
            <a:off x="913795" y="1610872"/>
            <a:ext cx="10353762" cy="4593985"/>
          </a:xfrm>
        </p:spPr>
        <p:txBody>
          <a:bodyPr>
            <a:normAutofit/>
          </a:bodyPr>
          <a:lstStyle/>
          <a:p>
            <a:r>
              <a:rPr lang="en-US" sz="2400" dirty="0"/>
              <a:t>Series Motors are commonly used in electric traction systems, such as electric trains, </a:t>
            </a:r>
            <a:r>
              <a:rPr lang="en-US" sz="2400" dirty="0" smtClean="0"/>
              <a:t>trams and </a:t>
            </a:r>
            <a:r>
              <a:rPr lang="en-US" sz="2400" dirty="0"/>
              <a:t>trolleys. Their high starting torque and ability to provide constant torque at low </a:t>
            </a:r>
            <a:r>
              <a:rPr lang="en-US" sz="2400" dirty="0" smtClean="0"/>
              <a:t>speeds make </a:t>
            </a:r>
            <a:r>
              <a:rPr lang="en-US" sz="2400" dirty="0"/>
              <a:t>them well-suited for these applications</a:t>
            </a:r>
            <a:r>
              <a:rPr lang="en-US" sz="2400" dirty="0" smtClean="0"/>
              <a:t>.</a:t>
            </a:r>
          </a:p>
          <a:p>
            <a:pPr marL="0" indent="0">
              <a:buNone/>
            </a:pPr>
            <a:r>
              <a:rPr lang="en-US" sz="2800" b="1" dirty="0" smtClean="0"/>
              <a:t> Industrial </a:t>
            </a:r>
            <a:r>
              <a:rPr lang="en-US" sz="2800" b="1" dirty="0"/>
              <a:t>Machines</a:t>
            </a:r>
            <a:r>
              <a:rPr lang="en-US" sz="2800" b="1" dirty="0" smtClean="0"/>
              <a:t>:</a:t>
            </a:r>
          </a:p>
          <a:p>
            <a:r>
              <a:rPr lang="en-US" sz="2400" dirty="0"/>
              <a:t>Series Motors are used in various industrial machines that require high torque at low </a:t>
            </a:r>
            <a:r>
              <a:rPr lang="en-US" sz="2400" dirty="0" smtClean="0"/>
              <a:t>speeds. Examples </a:t>
            </a:r>
            <a:r>
              <a:rPr lang="en-US" sz="2400" dirty="0"/>
              <a:t>include conveyor belts, cranes, hoists, and printing presses.</a:t>
            </a:r>
          </a:p>
        </p:txBody>
      </p:sp>
    </p:spTree>
    <p:extLst>
      <p:ext uri="{BB962C8B-B14F-4D97-AF65-F5344CB8AC3E}">
        <p14:creationId xmlns:p14="http://schemas.microsoft.com/office/powerpoint/2010/main" val="369660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1107233"/>
          </a:xfrm>
        </p:spPr>
        <p:txBody>
          <a:bodyPr>
            <a:normAutofit/>
          </a:bodyPr>
          <a:lstStyle/>
          <a:p>
            <a:pPr algn="l"/>
            <a:r>
              <a:rPr lang="en-US" sz="2800" dirty="0"/>
              <a:t>Electric Vehicles :</a:t>
            </a:r>
          </a:p>
        </p:txBody>
      </p:sp>
      <p:sp>
        <p:nvSpPr>
          <p:cNvPr id="3" name="Content Placeholder 2"/>
          <p:cNvSpPr>
            <a:spLocks noGrp="1"/>
          </p:cNvSpPr>
          <p:nvPr>
            <p:ph idx="1"/>
          </p:nvPr>
        </p:nvSpPr>
        <p:spPr>
          <a:xfrm>
            <a:off x="913795" y="1424260"/>
            <a:ext cx="10353762" cy="4920556"/>
          </a:xfrm>
        </p:spPr>
        <p:txBody>
          <a:bodyPr>
            <a:normAutofit/>
          </a:bodyPr>
          <a:lstStyle/>
          <a:p>
            <a:r>
              <a:rPr lang="en-US" sz="2400" dirty="0"/>
              <a:t>Series Motors have been historically used in electric vehicles (EVs) and electric cars. </a:t>
            </a:r>
            <a:r>
              <a:rPr lang="en-US" sz="2400" dirty="0" smtClean="0"/>
              <a:t>However, with </a:t>
            </a:r>
            <a:r>
              <a:rPr lang="en-US" sz="2400" dirty="0"/>
              <a:t>advancements in motor technology, other types of motors like permanent </a:t>
            </a:r>
            <a:r>
              <a:rPr lang="en-US" sz="2400" dirty="0" smtClean="0"/>
              <a:t>magnet motors </a:t>
            </a:r>
            <a:r>
              <a:rPr lang="en-US" sz="2400" dirty="0"/>
              <a:t>are more commonly used in modern electric vehicles</a:t>
            </a:r>
            <a:r>
              <a:rPr lang="en-US" sz="2400" dirty="0" smtClean="0"/>
              <a:t>.</a:t>
            </a:r>
            <a:endParaRPr lang="en-US" sz="2400" dirty="0"/>
          </a:p>
          <a:p>
            <a:pPr marL="0" indent="0">
              <a:buNone/>
            </a:pPr>
            <a:r>
              <a:rPr lang="en-US" sz="3200" b="1" dirty="0"/>
              <a:t> </a:t>
            </a:r>
            <a:r>
              <a:rPr lang="en-US" sz="3200" b="1" dirty="0" smtClean="0"/>
              <a:t>Railway </a:t>
            </a:r>
            <a:r>
              <a:rPr lang="en-US" sz="3200" b="1" dirty="0"/>
              <a:t>Systems</a:t>
            </a:r>
            <a:r>
              <a:rPr lang="en-US" sz="3200" b="1" dirty="0" smtClean="0"/>
              <a:t>:</a:t>
            </a:r>
            <a:endParaRPr lang="en-US" sz="3200" b="1" dirty="0"/>
          </a:p>
          <a:p>
            <a:r>
              <a:rPr lang="en-US" sz="2400" dirty="0"/>
              <a:t>Series Motors have been historically </a:t>
            </a:r>
            <a:endParaRPr lang="en-US" sz="2400" dirty="0" smtClean="0"/>
          </a:p>
          <a:p>
            <a:pPr marL="0" indent="0">
              <a:buNone/>
            </a:pPr>
            <a:r>
              <a:rPr lang="en-US" sz="2400" dirty="0" smtClean="0"/>
              <a:t>used </a:t>
            </a:r>
            <a:r>
              <a:rPr lang="en-US" sz="2400" dirty="0"/>
              <a:t>in various railway systems, </a:t>
            </a:r>
            <a:endParaRPr lang="en-US" sz="2400" dirty="0" smtClean="0"/>
          </a:p>
          <a:p>
            <a:pPr marL="0" indent="0">
              <a:buNone/>
            </a:pPr>
            <a:r>
              <a:rPr lang="en-US" sz="2400" dirty="0" smtClean="0"/>
              <a:t>including electric locomotives</a:t>
            </a:r>
          </a:p>
          <a:p>
            <a:pPr marL="0" indent="0">
              <a:buNone/>
            </a:pPr>
            <a:r>
              <a:rPr lang="en-US" sz="2400" dirty="0" smtClean="0"/>
              <a:t> </a:t>
            </a:r>
            <a:r>
              <a:rPr lang="en-US" sz="2400" dirty="0"/>
              <a:t>and subways.</a:t>
            </a:r>
          </a:p>
        </p:txBody>
      </p:sp>
      <p:pic>
        <p:nvPicPr>
          <p:cNvPr id="4" name="Picture 3"/>
          <p:cNvPicPr>
            <a:picLocks noChangeAspect="1"/>
          </p:cNvPicPr>
          <p:nvPr/>
        </p:nvPicPr>
        <p:blipFill>
          <a:blip r:embed="rId2"/>
          <a:stretch>
            <a:fillRect/>
          </a:stretch>
        </p:blipFill>
        <p:spPr>
          <a:xfrm>
            <a:off x="6397688" y="3219753"/>
            <a:ext cx="5645022" cy="2518574"/>
          </a:xfrm>
          <a:prstGeom prst="rect">
            <a:avLst/>
          </a:prstGeom>
        </p:spPr>
      </p:pic>
    </p:spTree>
    <p:extLst>
      <p:ext uri="{BB962C8B-B14F-4D97-AF65-F5344CB8AC3E}">
        <p14:creationId xmlns:p14="http://schemas.microsoft.com/office/powerpoint/2010/main" val="846661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t>2-Shunt </a:t>
            </a:r>
            <a:r>
              <a:rPr lang="en-US" sz="2800" dirty="0"/>
              <a:t>Motors:</a:t>
            </a:r>
          </a:p>
        </p:txBody>
      </p:sp>
      <p:sp>
        <p:nvSpPr>
          <p:cNvPr id="3" name="Content Placeholder 2"/>
          <p:cNvSpPr>
            <a:spLocks noGrp="1"/>
          </p:cNvSpPr>
          <p:nvPr>
            <p:ph idx="1"/>
          </p:nvPr>
        </p:nvSpPr>
        <p:spPr>
          <a:xfrm>
            <a:off x="988442" y="1582879"/>
            <a:ext cx="10353762" cy="5051185"/>
          </a:xfrm>
        </p:spPr>
        <p:txBody>
          <a:bodyPr>
            <a:normAutofit/>
          </a:bodyPr>
          <a:lstStyle/>
          <a:p>
            <a:r>
              <a:rPr lang="en-US" sz="2400" dirty="0" smtClean="0"/>
              <a:t>In </a:t>
            </a:r>
            <a:r>
              <a:rPr lang="en-US" sz="2400" dirty="0"/>
              <a:t>a shunt motor, the magic magnet and the wheel are connected </a:t>
            </a:r>
            <a:r>
              <a:rPr lang="en-US" sz="2400" dirty="0" smtClean="0"/>
              <a:t>side by </a:t>
            </a:r>
            <a:r>
              <a:rPr lang="en-US" sz="2400" dirty="0"/>
              <a:t>side; like best friends. </a:t>
            </a:r>
            <a:endParaRPr lang="en-US" sz="2400" dirty="0" smtClean="0"/>
          </a:p>
          <a:p>
            <a:r>
              <a:rPr lang="en-US" sz="2400" dirty="0" smtClean="0"/>
              <a:t>This </a:t>
            </a:r>
            <a:r>
              <a:rPr lang="en-US" sz="2400" dirty="0"/>
              <a:t>makes the motor more stable and easier to </a:t>
            </a:r>
            <a:r>
              <a:rPr lang="en-US" sz="2400" dirty="0" smtClean="0"/>
              <a:t>control.</a:t>
            </a:r>
          </a:p>
          <a:p>
            <a:r>
              <a:rPr lang="en-US" sz="2400" dirty="0" smtClean="0"/>
              <a:t>Shunt</a:t>
            </a:r>
            <a:r>
              <a:rPr lang="en-US" sz="2400" dirty="0"/>
              <a:t> </a:t>
            </a:r>
            <a:r>
              <a:rPr lang="en-US" sz="2400" dirty="0" smtClean="0"/>
              <a:t>motors </a:t>
            </a:r>
            <a:r>
              <a:rPr lang="en-US" sz="2400" dirty="0"/>
              <a:t>are used in devices like fans or tools, where we want a steady and </a:t>
            </a:r>
            <a:r>
              <a:rPr lang="en-US" sz="2400" dirty="0" smtClean="0"/>
              <a:t>predictable speed</a:t>
            </a:r>
            <a:r>
              <a:rPr lang="en-US" sz="2400" dirty="0"/>
              <a:t>. Here are some of the main usages of shunt motors:</a:t>
            </a:r>
          </a:p>
        </p:txBody>
      </p:sp>
      <p:pic>
        <p:nvPicPr>
          <p:cNvPr id="4" name="Picture 3"/>
          <p:cNvPicPr>
            <a:picLocks noChangeAspect="1"/>
          </p:cNvPicPr>
          <p:nvPr/>
        </p:nvPicPr>
        <p:blipFill>
          <a:blip r:embed="rId2"/>
          <a:stretch>
            <a:fillRect/>
          </a:stretch>
        </p:blipFill>
        <p:spPr>
          <a:xfrm>
            <a:off x="3387013" y="4114800"/>
            <a:ext cx="7644997" cy="2743200"/>
          </a:xfrm>
          <a:prstGeom prst="rect">
            <a:avLst/>
          </a:prstGeom>
        </p:spPr>
      </p:pic>
    </p:spTree>
    <p:extLst>
      <p:ext uri="{BB962C8B-B14F-4D97-AF65-F5344CB8AC3E}">
        <p14:creationId xmlns:p14="http://schemas.microsoft.com/office/powerpoint/2010/main" val="113907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60" y="143070"/>
            <a:ext cx="10353762" cy="1041919"/>
          </a:xfrm>
        </p:spPr>
        <p:txBody>
          <a:bodyPr>
            <a:normAutofit/>
          </a:bodyPr>
          <a:lstStyle/>
          <a:p>
            <a:pPr algn="l"/>
            <a:r>
              <a:rPr lang="en-US" sz="2800" dirty="0"/>
              <a:t>Industrial Machinery :</a:t>
            </a:r>
          </a:p>
        </p:txBody>
      </p:sp>
      <p:sp>
        <p:nvSpPr>
          <p:cNvPr id="3" name="Content Placeholder 2"/>
          <p:cNvSpPr>
            <a:spLocks noGrp="1"/>
          </p:cNvSpPr>
          <p:nvPr>
            <p:ph idx="1"/>
          </p:nvPr>
        </p:nvSpPr>
        <p:spPr>
          <a:xfrm>
            <a:off x="913796" y="914400"/>
            <a:ext cx="10353762" cy="5747657"/>
          </a:xfrm>
        </p:spPr>
        <p:txBody>
          <a:bodyPr>
            <a:normAutofit/>
          </a:bodyPr>
          <a:lstStyle/>
          <a:p>
            <a:r>
              <a:rPr lang="en-US" sz="2400" dirty="0"/>
              <a:t>Shunt motors are commonly used in various industrial machinery, such as </a:t>
            </a:r>
            <a:r>
              <a:rPr lang="en-US" sz="2400" dirty="0" smtClean="0"/>
              <a:t>machine tools, compressors</a:t>
            </a:r>
            <a:r>
              <a:rPr lang="en-US" sz="2400" dirty="0"/>
              <a:t>, pumps, and blowers. They offer good speed regulation and stable </a:t>
            </a:r>
            <a:r>
              <a:rPr lang="en-US" sz="2400" dirty="0" smtClean="0"/>
              <a:t>operation, making </a:t>
            </a:r>
            <a:r>
              <a:rPr lang="en-US" sz="2400" dirty="0"/>
              <a:t>them suitable for these applications</a:t>
            </a:r>
            <a:r>
              <a:rPr lang="en-US" sz="2400" dirty="0" smtClean="0"/>
              <a:t>.</a:t>
            </a:r>
            <a:endParaRPr lang="en-US" sz="2400" dirty="0"/>
          </a:p>
          <a:p>
            <a:pPr marL="0" indent="0">
              <a:buNone/>
            </a:pPr>
            <a:r>
              <a:rPr lang="en-US" sz="2800" b="1" dirty="0"/>
              <a:t>Conveyors and Elevators</a:t>
            </a:r>
            <a:r>
              <a:rPr lang="en-US" sz="2800" b="1" dirty="0" smtClean="0"/>
              <a:t>:</a:t>
            </a:r>
          </a:p>
          <a:p>
            <a:r>
              <a:rPr lang="en-US" sz="2400" dirty="0"/>
              <a:t>Shunt motors are often used in conveyor systems and elevators, where a steady and </a:t>
            </a:r>
            <a:r>
              <a:rPr lang="en-US" sz="2400" dirty="0" smtClean="0"/>
              <a:t>controlled motion </a:t>
            </a:r>
            <a:r>
              <a:rPr lang="en-US" sz="2400" dirty="0"/>
              <a:t>is required</a:t>
            </a:r>
            <a:r>
              <a:rPr lang="en-US" sz="2400" dirty="0" smtClean="0"/>
              <a:t>.</a:t>
            </a:r>
            <a:endParaRPr lang="en-US" sz="2400" dirty="0"/>
          </a:p>
          <a:p>
            <a:pPr marL="0" indent="0">
              <a:buNone/>
            </a:pPr>
            <a:r>
              <a:rPr lang="en-US" sz="2800" b="1" dirty="0"/>
              <a:t>Centrifugal Fans</a:t>
            </a:r>
            <a:r>
              <a:rPr lang="en-US" sz="2800" b="1" dirty="0" smtClean="0"/>
              <a:t>:</a:t>
            </a:r>
          </a:p>
          <a:p>
            <a:r>
              <a:rPr lang="en-US" dirty="0"/>
              <a:t>Shunt motors are used in centrifugal fans, due to their ability to maintain a constant </a:t>
            </a:r>
            <a:r>
              <a:rPr lang="en-US" dirty="0" smtClean="0"/>
              <a:t>speed even </a:t>
            </a:r>
            <a:r>
              <a:rPr lang="en-US" dirty="0"/>
              <a:t>when the load changes.</a:t>
            </a:r>
            <a:endParaRPr lang="en-US" sz="2800" dirty="0"/>
          </a:p>
        </p:txBody>
      </p:sp>
    </p:spTree>
    <p:extLst>
      <p:ext uri="{BB962C8B-B14F-4D97-AF65-F5344CB8AC3E}">
        <p14:creationId xmlns:p14="http://schemas.microsoft.com/office/powerpoint/2010/main" val="2020799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93306"/>
            <a:ext cx="10353762" cy="989045"/>
          </a:xfrm>
        </p:spPr>
        <p:txBody>
          <a:bodyPr>
            <a:normAutofit/>
          </a:bodyPr>
          <a:lstStyle/>
          <a:p>
            <a:pPr algn="l"/>
            <a:r>
              <a:rPr lang="en-US" sz="2800" dirty="0"/>
              <a:t>Textile Industry:</a:t>
            </a:r>
          </a:p>
        </p:txBody>
      </p:sp>
      <p:sp>
        <p:nvSpPr>
          <p:cNvPr id="3" name="Content Placeholder 2"/>
          <p:cNvSpPr>
            <a:spLocks noGrp="1"/>
          </p:cNvSpPr>
          <p:nvPr>
            <p:ph idx="1"/>
          </p:nvPr>
        </p:nvSpPr>
        <p:spPr>
          <a:xfrm>
            <a:off x="913796" y="849086"/>
            <a:ext cx="10353762" cy="4970105"/>
          </a:xfrm>
        </p:spPr>
        <p:txBody>
          <a:bodyPr>
            <a:normAutofit/>
          </a:bodyPr>
          <a:lstStyle/>
          <a:p>
            <a:r>
              <a:rPr lang="en-US" sz="2400" dirty="0"/>
              <a:t>Shunt motors are widely used in the textile industry for spinning, weaving, and </a:t>
            </a:r>
            <a:r>
              <a:rPr lang="en-US" sz="2400" dirty="0" smtClean="0"/>
              <a:t>winding machines</a:t>
            </a:r>
            <a:r>
              <a:rPr lang="en-US" sz="2400" dirty="0"/>
              <a:t>, due to their ability to provide constant speed and </a:t>
            </a:r>
            <a:r>
              <a:rPr lang="en-US" sz="2400" dirty="0" smtClean="0"/>
              <a:t>smooth </a:t>
            </a:r>
            <a:r>
              <a:rPr lang="en-US" sz="2400" dirty="0"/>
              <a:t>operation</a:t>
            </a:r>
            <a:r>
              <a:rPr lang="en-US" sz="2400" dirty="0" smtClean="0"/>
              <a:t>.</a:t>
            </a:r>
            <a:endParaRPr lang="en-US" sz="2400" dirty="0"/>
          </a:p>
          <a:p>
            <a:pPr marL="0" indent="0">
              <a:buNone/>
            </a:pPr>
            <a:r>
              <a:rPr lang="en-US" sz="2800" b="1" dirty="0" smtClean="0"/>
              <a:t>Printing </a:t>
            </a:r>
            <a:r>
              <a:rPr lang="en-US" sz="2800" b="1" dirty="0"/>
              <a:t>Presses</a:t>
            </a:r>
            <a:r>
              <a:rPr lang="en-US" sz="2800" b="1" dirty="0" smtClean="0"/>
              <a:t>:</a:t>
            </a:r>
          </a:p>
          <a:p>
            <a:r>
              <a:rPr lang="en-US" sz="2400" dirty="0"/>
              <a:t>Shunt motors are used in printing presses, where consistent speed and accurate control </a:t>
            </a:r>
            <a:r>
              <a:rPr lang="en-US" sz="2400" dirty="0" smtClean="0"/>
              <a:t>are crucial </a:t>
            </a:r>
            <a:r>
              <a:rPr lang="en-US" sz="2400" dirty="0"/>
              <a:t>for producing high-quality prints.</a:t>
            </a:r>
          </a:p>
        </p:txBody>
      </p:sp>
    </p:spTree>
    <p:extLst>
      <p:ext uri="{BB962C8B-B14F-4D97-AF65-F5344CB8AC3E}">
        <p14:creationId xmlns:p14="http://schemas.microsoft.com/office/powerpoint/2010/main" val="24265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1F7ABB-E059-C796-346F-641E988F5D3A}"/>
              </a:ext>
            </a:extLst>
          </p:cNvPr>
          <p:cNvSpPr>
            <a:spLocks noGrp="1"/>
          </p:cNvSpPr>
          <p:nvPr>
            <p:ph type="title"/>
          </p:nvPr>
        </p:nvSpPr>
        <p:spPr/>
        <p:txBody>
          <a:bodyPr>
            <a:normAutofit/>
          </a:bodyPr>
          <a:lstStyle/>
          <a:p>
            <a:r>
              <a:rPr lang="en-US" sz="3200" dirty="0"/>
              <a:t>Microcontrollers </a:t>
            </a:r>
          </a:p>
        </p:txBody>
      </p:sp>
      <p:sp>
        <p:nvSpPr>
          <p:cNvPr id="3" name="Content Placeholder 2">
            <a:extLst>
              <a:ext uri="{FF2B5EF4-FFF2-40B4-BE49-F238E27FC236}">
                <a16:creationId xmlns="" xmlns:a16="http://schemas.microsoft.com/office/drawing/2014/main" id="{666857CD-445B-17CC-A856-0CC0EADB52EA}"/>
              </a:ext>
            </a:extLst>
          </p:cNvPr>
          <p:cNvSpPr>
            <a:spLocks noGrp="1"/>
          </p:cNvSpPr>
          <p:nvPr>
            <p:ph idx="1"/>
          </p:nvPr>
        </p:nvSpPr>
        <p:spPr>
          <a:xfrm>
            <a:off x="0" y="2096064"/>
            <a:ext cx="12192000" cy="3695136"/>
          </a:xfrm>
        </p:spPr>
        <p:txBody>
          <a:bodyPr>
            <a:noAutofit/>
          </a:bodyPr>
          <a:lstStyle/>
          <a:p>
            <a:r>
              <a:rPr lang="en-US" sz="2800" dirty="0"/>
              <a:t>Microcontrollers are small, self-contained computer systems that are designed to control various electronic devices and systems.</a:t>
            </a:r>
          </a:p>
          <a:p>
            <a:r>
              <a:rPr lang="en-US" sz="2800" dirty="0"/>
              <a:t>They are essentially a type of microprocessor that </a:t>
            </a:r>
            <a:r>
              <a:rPr lang="en-US" sz="2800" dirty="0" smtClean="0"/>
              <a:t>include</a:t>
            </a:r>
          </a:p>
          <a:p>
            <a:pPr lvl="1"/>
            <a:r>
              <a:rPr lang="en-US" sz="2800" dirty="0" smtClean="0"/>
              <a:t>Central </a:t>
            </a:r>
            <a:r>
              <a:rPr lang="en-US" sz="2800" dirty="0"/>
              <a:t>Processing Unit (</a:t>
            </a:r>
            <a:r>
              <a:rPr lang="en-US" sz="2800" dirty="0" smtClean="0"/>
              <a:t>CPU)</a:t>
            </a:r>
          </a:p>
          <a:p>
            <a:pPr lvl="1"/>
            <a:r>
              <a:rPr lang="en-US" sz="2800" dirty="0" smtClean="0"/>
              <a:t>memory </a:t>
            </a:r>
          </a:p>
          <a:p>
            <a:pPr lvl="1"/>
            <a:r>
              <a:rPr lang="en-US" sz="2800" dirty="0" smtClean="0"/>
              <a:t>input/output </a:t>
            </a:r>
            <a:r>
              <a:rPr lang="en-US" sz="2800" dirty="0"/>
              <a:t>(I/O) peripherals; such as timers, analog-to-digital converters, and communication </a:t>
            </a:r>
            <a:r>
              <a:rPr lang="en-US" sz="2800" dirty="0" smtClean="0"/>
              <a:t>interfaces.</a:t>
            </a:r>
            <a:endParaRPr lang="en-US" sz="2800" dirty="0"/>
          </a:p>
        </p:txBody>
      </p:sp>
    </p:spTree>
    <p:extLst>
      <p:ext uri="{BB962C8B-B14F-4D97-AF65-F5344CB8AC3E}">
        <p14:creationId xmlns:p14="http://schemas.microsoft.com/office/powerpoint/2010/main" val="3816665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93306"/>
            <a:ext cx="10353762" cy="1623527"/>
          </a:xfrm>
        </p:spPr>
        <p:txBody>
          <a:bodyPr>
            <a:normAutofit/>
          </a:bodyPr>
          <a:lstStyle/>
          <a:p>
            <a:pPr algn="l"/>
            <a:r>
              <a:rPr lang="en-US" sz="2800" dirty="0"/>
              <a:t>Special motors can be classified into four types:</a:t>
            </a:r>
          </a:p>
        </p:txBody>
      </p:sp>
      <p:sp>
        <p:nvSpPr>
          <p:cNvPr id="3" name="Content Placeholder 2"/>
          <p:cNvSpPr>
            <a:spLocks noGrp="1"/>
          </p:cNvSpPr>
          <p:nvPr>
            <p:ph idx="1"/>
          </p:nvPr>
        </p:nvSpPr>
        <p:spPr>
          <a:xfrm>
            <a:off x="913795" y="1576874"/>
            <a:ext cx="10353762" cy="4749281"/>
          </a:xfrm>
        </p:spPr>
        <p:txBody>
          <a:bodyPr>
            <a:normAutofit/>
          </a:bodyPr>
          <a:lstStyle/>
          <a:p>
            <a:pPr marL="0" indent="0">
              <a:buNone/>
            </a:pPr>
            <a:r>
              <a:rPr lang="en-US" sz="2800" b="1" dirty="0"/>
              <a:t>1. </a:t>
            </a:r>
            <a:r>
              <a:rPr lang="en-US" sz="2800" dirty="0"/>
              <a:t>Stepper Motor</a:t>
            </a:r>
          </a:p>
          <a:p>
            <a:pPr marL="0" indent="0">
              <a:buNone/>
            </a:pPr>
            <a:r>
              <a:rPr lang="en-US" sz="2800" b="1" dirty="0"/>
              <a:t>2. </a:t>
            </a:r>
            <a:r>
              <a:rPr lang="en-US" sz="2800" dirty="0"/>
              <a:t>Servo Motor</a:t>
            </a:r>
          </a:p>
          <a:p>
            <a:pPr marL="0" indent="0">
              <a:buNone/>
            </a:pPr>
            <a:r>
              <a:rPr lang="en-US" sz="2800" b="1" dirty="0"/>
              <a:t>3. </a:t>
            </a:r>
            <a:r>
              <a:rPr lang="en-US" sz="2800" dirty="0"/>
              <a:t>Universal Motor</a:t>
            </a:r>
          </a:p>
          <a:p>
            <a:pPr marL="0" indent="0">
              <a:buNone/>
            </a:pPr>
            <a:r>
              <a:rPr lang="en-US" sz="2800" b="1" dirty="0"/>
              <a:t>4. </a:t>
            </a:r>
            <a:r>
              <a:rPr lang="en-US" sz="2800" dirty="0"/>
              <a:t>DC Brushless Motor</a:t>
            </a:r>
          </a:p>
        </p:txBody>
      </p:sp>
    </p:spTree>
    <p:extLst>
      <p:ext uri="{BB962C8B-B14F-4D97-AF65-F5344CB8AC3E}">
        <p14:creationId xmlns:p14="http://schemas.microsoft.com/office/powerpoint/2010/main" val="2269794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102638"/>
            <a:ext cx="10353762" cy="1007705"/>
          </a:xfrm>
        </p:spPr>
        <p:txBody>
          <a:bodyPr>
            <a:normAutofit/>
          </a:bodyPr>
          <a:lstStyle/>
          <a:p>
            <a:pPr algn="l"/>
            <a:r>
              <a:rPr lang="en-US" sz="2800" dirty="0"/>
              <a:t>1. Stepper Motor</a:t>
            </a:r>
          </a:p>
        </p:txBody>
      </p:sp>
      <p:sp>
        <p:nvSpPr>
          <p:cNvPr id="3" name="Content Placeholder 2"/>
          <p:cNvSpPr>
            <a:spLocks noGrp="1"/>
          </p:cNvSpPr>
          <p:nvPr>
            <p:ph idx="1"/>
          </p:nvPr>
        </p:nvSpPr>
        <p:spPr>
          <a:xfrm>
            <a:off x="913796" y="951721"/>
            <a:ext cx="10353762" cy="5803641"/>
          </a:xfrm>
        </p:spPr>
        <p:txBody>
          <a:bodyPr>
            <a:normAutofit/>
          </a:bodyPr>
          <a:lstStyle/>
          <a:p>
            <a:r>
              <a:rPr lang="en-US" sz="2400" dirty="0"/>
              <a:t>Stepper motors are DC motors that move </a:t>
            </a:r>
            <a:r>
              <a:rPr lang="en-US" sz="2400" dirty="0" smtClean="0"/>
              <a:t>in discrete </a:t>
            </a:r>
            <a:r>
              <a:rPr lang="en-US" sz="2400" dirty="0"/>
              <a:t>steps. </a:t>
            </a:r>
            <a:endParaRPr lang="en-US" sz="2400" dirty="0" smtClean="0"/>
          </a:p>
          <a:p>
            <a:r>
              <a:rPr lang="en-US" sz="2400" dirty="0" smtClean="0"/>
              <a:t>They </a:t>
            </a:r>
            <a:r>
              <a:rPr lang="en-US" sz="2400" dirty="0"/>
              <a:t>have multiple coils </a:t>
            </a:r>
            <a:r>
              <a:rPr lang="en-US" sz="2400" dirty="0" smtClean="0"/>
              <a:t>organized in </a:t>
            </a:r>
            <a:r>
              <a:rPr lang="en-US" sz="2400" dirty="0"/>
              <a:t>groups called “phases.” By energizing each </a:t>
            </a:r>
            <a:r>
              <a:rPr lang="en-US" sz="2400" dirty="0" smtClean="0"/>
              <a:t>phase in </a:t>
            </a:r>
            <a:r>
              <a:rPr lang="en-US" sz="2400" dirty="0"/>
              <a:t>sequence, the motor rotates one step at a time.</a:t>
            </a:r>
          </a:p>
          <a:p>
            <a:r>
              <a:rPr lang="en-US" sz="2400" dirty="0"/>
              <a:t>Computer-controlled stepping enables </a:t>
            </a:r>
            <a:r>
              <a:rPr lang="en-US" sz="2400" dirty="0" smtClean="0"/>
              <a:t>precise positioning </a:t>
            </a:r>
            <a:r>
              <a:rPr lang="en-US" sz="2400" dirty="0"/>
              <a:t>and speed </a:t>
            </a:r>
            <a:r>
              <a:rPr lang="en-US" sz="2400" dirty="0" smtClean="0"/>
              <a:t>control.</a:t>
            </a:r>
            <a:endParaRPr lang="en-US" sz="2400" dirty="0"/>
          </a:p>
        </p:txBody>
      </p:sp>
      <p:pic>
        <p:nvPicPr>
          <p:cNvPr id="4" name="Picture 3"/>
          <p:cNvPicPr>
            <a:picLocks noChangeAspect="1"/>
          </p:cNvPicPr>
          <p:nvPr/>
        </p:nvPicPr>
        <p:blipFill>
          <a:blip r:embed="rId2"/>
          <a:stretch>
            <a:fillRect/>
          </a:stretch>
        </p:blipFill>
        <p:spPr>
          <a:xfrm>
            <a:off x="3163078" y="3853542"/>
            <a:ext cx="3340361" cy="2901821"/>
          </a:xfrm>
          <a:prstGeom prst="rect">
            <a:avLst/>
          </a:prstGeom>
        </p:spPr>
      </p:pic>
      <p:pic>
        <p:nvPicPr>
          <p:cNvPr id="5" name="Picture 4"/>
          <p:cNvPicPr>
            <a:picLocks noChangeAspect="1"/>
          </p:cNvPicPr>
          <p:nvPr/>
        </p:nvPicPr>
        <p:blipFill>
          <a:blip r:embed="rId3"/>
          <a:stretch>
            <a:fillRect/>
          </a:stretch>
        </p:blipFill>
        <p:spPr>
          <a:xfrm>
            <a:off x="6985100" y="3564173"/>
            <a:ext cx="3684069" cy="3191190"/>
          </a:xfrm>
          <a:prstGeom prst="rect">
            <a:avLst/>
          </a:prstGeom>
        </p:spPr>
      </p:pic>
    </p:spTree>
    <p:extLst>
      <p:ext uri="{BB962C8B-B14F-4D97-AF65-F5344CB8AC3E}">
        <p14:creationId xmlns:p14="http://schemas.microsoft.com/office/powerpoint/2010/main" val="255280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8424"/>
            <a:ext cx="10353762" cy="743339"/>
          </a:xfrm>
        </p:spPr>
        <p:txBody>
          <a:bodyPr>
            <a:normAutofit/>
          </a:bodyPr>
          <a:lstStyle/>
          <a:p>
            <a:r>
              <a:rPr lang="en-US" sz="2200" dirty="0"/>
              <a:t>. Some of the common usages of stepper motors include</a:t>
            </a:r>
            <a:r>
              <a:rPr lang="en-US" sz="2400" dirty="0"/>
              <a:t>:</a:t>
            </a:r>
          </a:p>
        </p:txBody>
      </p:sp>
      <p:sp>
        <p:nvSpPr>
          <p:cNvPr id="3" name="Content Placeholder 2"/>
          <p:cNvSpPr>
            <a:spLocks noGrp="1"/>
          </p:cNvSpPr>
          <p:nvPr>
            <p:ph idx="1"/>
          </p:nvPr>
        </p:nvSpPr>
        <p:spPr>
          <a:xfrm>
            <a:off x="913796" y="746449"/>
            <a:ext cx="10353762" cy="5072743"/>
          </a:xfrm>
        </p:spPr>
        <p:txBody>
          <a:bodyPr>
            <a:normAutofit/>
          </a:bodyPr>
          <a:lstStyle/>
          <a:p>
            <a:pPr marL="0" indent="0">
              <a:buNone/>
            </a:pPr>
            <a:r>
              <a:rPr lang="en-US" sz="2800" b="1" dirty="0" smtClean="0"/>
              <a:t>3D </a:t>
            </a:r>
            <a:r>
              <a:rPr lang="en-US" sz="2800" b="1" dirty="0"/>
              <a:t>Printers:</a:t>
            </a:r>
          </a:p>
          <a:p>
            <a:r>
              <a:rPr lang="en-US" sz="2400" dirty="0"/>
              <a:t>Stepper motors are commonly used in 3D </a:t>
            </a:r>
            <a:r>
              <a:rPr lang="en-US" sz="2400" dirty="0" smtClean="0"/>
              <a:t>printers  </a:t>
            </a:r>
            <a:r>
              <a:rPr lang="en-US" sz="2400" dirty="0"/>
              <a:t>to control the movement of the print head and build platform; </a:t>
            </a:r>
            <a:r>
              <a:rPr lang="en-US" sz="2400" dirty="0" smtClean="0"/>
              <a:t>ensuring </a:t>
            </a:r>
            <a:r>
              <a:rPr lang="en-US" sz="2400" dirty="0"/>
              <a:t>accurate and precise positioning of the print nozzle </a:t>
            </a:r>
            <a:endParaRPr lang="en-US" sz="2400" dirty="0" smtClean="0"/>
          </a:p>
          <a:p>
            <a:pPr marL="0" indent="0">
              <a:buNone/>
            </a:pPr>
            <a:r>
              <a:rPr lang="en-US" sz="2800" b="1" dirty="0"/>
              <a:t>CNC Machines:</a:t>
            </a:r>
            <a:endParaRPr lang="en-US" sz="2800" b="1" dirty="0" smtClean="0"/>
          </a:p>
          <a:p>
            <a:pPr marL="0" indent="0">
              <a:buNone/>
            </a:pPr>
            <a:r>
              <a:rPr lang="en-US" sz="2400" dirty="0" smtClean="0"/>
              <a:t>Computer </a:t>
            </a:r>
            <a:r>
              <a:rPr lang="en-US" sz="2400" dirty="0"/>
              <a:t>Numerical Control (CNC) machines use stepper motors to drive the movement </a:t>
            </a:r>
            <a:r>
              <a:rPr lang="en-US" sz="2400" dirty="0" smtClean="0"/>
              <a:t>of the </a:t>
            </a:r>
            <a:r>
              <a:rPr lang="en-US" sz="2400" dirty="0"/>
              <a:t>cutting tool along multiple axes; thus enabling precise machining and milling operations.</a:t>
            </a:r>
          </a:p>
        </p:txBody>
      </p:sp>
    </p:spTree>
    <p:extLst>
      <p:ext uri="{BB962C8B-B14F-4D97-AF65-F5344CB8AC3E}">
        <p14:creationId xmlns:p14="http://schemas.microsoft.com/office/powerpoint/2010/main" val="157406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133739"/>
            <a:ext cx="10353762" cy="687355"/>
          </a:xfrm>
        </p:spPr>
        <p:txBody>
          <a:bodyPr>
            <a:normAutofit/>
          </a:bodyPr>
          <a:lstStyle/>
          <a:p>
            <a:pPr algn="l"/>
            <a:r>
              <a:rPr lang="en-US" sz="2800" dirty="0"/>
              <a:t>Robotics:</a:t>
            </a:r>
          </a:p>
        </p:txBody>
      </p:sp>
      <p:sp>
        <p:nvSpPr>
          <p:cNvPr id="3" name="Content Placeholder 2"/>
          <p:cNvSpPr>
            <a:spLocks noGrp="1"/>
          </p:cNvSpPr>
          <p:nvPr>
            <p:ph idx="1"/>
          </p:nvPr>
        </p:nvSpPr>
        <p:spPr>
          <a:xfrm>
            <a:off x="913796" y="821094"/>
            <a:ext cx="10353762" cy="5589037"/>
          </a:xfrm>
        </p:spPr>
        <p:txBody>
          <a:bodyPr>
            <a:normAutofit/>
          </a:bodyPr>
          <a:lstStyle/>
          <a:p>
            <a:r>
              <a:rPr lang="en-US" sz="2400" dirty="0"/>
              <a:t>Stepper motors are extensively used in robotics for controlling the movement of </a:t>
            </a:r>
            <a:r>
              <a:rPr lang="en-US" sz="2400" dirty="0" smtClean="0"/>
              <a:t>robotic arms</a:t>
            </a:r>
            <a:r>
              <a:rPr lang="en-US" sz="2400" dirty="0"/>
              <a:t>, legs, and joints; allowing for precise and repeatable motions</a:t>
            </a:r>
            <a:r>
              <a:rPr lang="en-US" sz="2400" dirty="0" smtClean="0"/>
              <a:t>.</a:t>
            </a:r>
            <a:endParaRPr lang="en-US" sz="2400" dirty="0"/>
          </a:p>
          <a:p>
            <a:pPr marL="0" indent="0">
              <a:buNone/>
            </a:pPr>
            <a:r>
              <a:rPr lang="en-US" sz="2800" b="1" dirty="0"/>
              <a:t>Cameras and Optics</a:t>
            </a:r>
            <a:r>
              <a:rPr lang="en-US" sz="2800" b="1" dirty="0" smtClean="0"/>
              <a:t>:</a:t>
            </a:r>
          </a:p>
          <a:p>
            <a:r>
              <a:rPr lang="en-US" sz="2400" dirty="0"/>
              <a:t>Stepper motors are employed in cameras and optical devices to control focus, zoom, </a:t>
            </a:r>
            <a:r>
              <a:rPr lang="en-US" sz="2400" dirty="0" smtClean="0"/>
              <a:t>and aperture </a:t>
            </a:r>
            <a:r>
              <a:rPr lang="en-US" sz="2400" dirty="0"/>
              <a:t>settings, ensuring smooth and accurate adjustments</a:t>
            </a:r>
            <a:r>
              <a:rPr lang="en-US" sz="2400" dirty="0" smtClean="0"/>
              <a:t>.</a:t>
            </a:r>
            <a:endParaRPr lang="en-US" sz="2400" dirty="0"/>
          </a:p>
          <a:p>
            <a:pPr marL="0" indent="0">
              <a:buNone/>
            </a:pPr>
            <a:r>
              <a:rPr lang="en-US" sz="2800" b="1" dirty="0"/>
              <a:t>Textile Machines</a:t>
            </a:r>
            <a:r>
              <a:rPr lang="en-US" sz="2800" b="1" dirty="0" smtClean="0"/>
              <a:t>:</a:t>
            </a:r>
          </a:p>
          <a:p>
            <a:r>
              <a:rPr lang="en-US" sz="2400" dirty="0"/>
              <a:t>Stepper motors are used in textile machines for precise control of thread tension, fabric </a:t>
            </a:r>
            <a:r>
              <a:rPr lang="en-US" sz="2400" dirty="0" err="1" smtClean="0"/>
              <a:t>feed,and</a:t>
            </a:r>
            <a:r>
              <a:rPr lang="en-US" sz="2400" dirty="0" smtClean="0"/>
              <a:t> </a:t>
            </a:r>
            <a:r>
              <a:rPr lang="en-US" sz="2400" dirty="0"/>
              <a:t>other operations.</a:t>
            </a:r>
            <a:endParaRPr lang="en-US" sz="2400" b="1" dirty="0" smtClean="0"/>
          </a:p>
          <a:p>
            <a:pPr marL="0" indent="0">
              <a:buNone/>
            </a:pPr>
            <a:endParaRPr lang="en-US" sz="2800" dirty="0"/>
          </a:p>
        </p:txBody>
      </p:sp>
    </p:spTree>
    <p:extLst>
      <p:ext uri="{BB962C8B-B14F-4D97-AF65-F5344CB8AC3E}">
        <p14:creationId xmlns:p14="http://schemas.microsoft.com/office/powerpoint/2010/main" val="54526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1"/>
            <a:ext cx="10353762" cy="765110"/>
          </a:xfrm>
        </p:spPr>
        <p:txBody>
          <a:bodyPr>
            <a:normAutofit/>
          </a:bodyPr>
          <a:lstStyle/>
          <a:p>
            <a:pPr algn="l"/>
            <a:r>
              <a:rPr lang="en-US" sz="2800" dirty="0"/>
              <a:t>2. Servo Motor</a:t>
            </a:r>
          </a:p>
        </p:txBody>
      </p:sp>
      <p:sp>
        <p:nvSpPr>
          <p:cNvPr id="3" name="Content Placeholder 2"/>
          <p:cNvSpPr>
            <a:spLocks noGrp="1"/>
          </p:cNvSpPr>
          <p:nvPr>
            <p:ph idx="1"/>
          </p:nvPr>
        </p:nvSpPr>
        <p:spPr>
          <a:xfrm>
            <a:off x="913796" y="569167"/>
            <a:ext cx="10353762" cy="5222033"/>
          </a:xfrm>
        </p:spPr>
        <p:txBody>
          <a:bodyPr>
            <a:normAutofit/>
          </a:bodyPr>
          <a:lstStyle/>
          <a:p>
            <a:r>
              <a:rPr lang="en-US" sz="2400" dirty="0" smtClean="0"/>
              <a:t>A linear or rotary actuator that enables exact control over acceleration, velocities, and angular or linear positions. It is made up of an appropriate motor connected to a position feedback sensor.</a:t>
            </a:r>
            <a:endParaRPr lang="en-US" sz="2400" dirty="0"/>
          </a:p>
        </p:txBody>
      </p:sp>
      <p:pic>
        <p:nvPicPr>
          <p:cNvPr id="4" name="Picture 3"/>
          <p:cNvPicPr>
            <a:picLocks noChangeAspect="1"/>
          </p:cNvPicPr>
          <p:nvPr/>
        </p:nvPicPr>
        <p:blipFill>
          <a:blip r:embed="rId2"/>
          <a:stretch>
            <a:fillRect/>
          </a:stretch>
        </p:blipFill>
        <p:spPr>
          <a:xfrm>
            <a:off x="5174695" y="2036565"/>
            <a:ext cx="7017305" cy="3154202"/>
          </a:xfrm>
          <a:prstGeom prst="rect">
            <a:avLst/>
          </a:prstGeom>
        </p:spPr>
      </p:pic>
      <p:sp>
        <p:nvSpPr>
          <p:cNvPr id="5" name="Rectangle 4"/>
          <p:cNvSpPr/>
          <p:nvPr/>
        </p:nvSpPr>
        <p:spPr>
          <a:xfrm>
            <a:off x="746450" y="1918615"/>
            <a:ext cx="5483796" cy="830997"/>
          </a:xfrm>
          <a:prstGeom prst="rect">
            <a:avLst/>
          </a:prstGeom>
        </p:spPr>
        <p:txBody>
          <a:bodyPr wrap="square">
            <a:spAutoFit/>
          </a:bodyPr>
          <a:lstStyle/>
          <a:p>
            <a:r>
              <a:rPr lang="en-US" sz="2400" dirty="0" smtClean="0">
                <a:latin typeface="MyriadPro-Regular"/>
              </a:rPr>
              <a:t>Some of the common usages of stepper motors include</a:t>
            </a:r>
            <a:r>
              <a:rPr lang="en-US" dirty="0" smtClean="0">
                <a:latin typeface="MyriadPro-Regular"/>
              </a:rPr>
              <a:t>:</a:t>
            </a:r>
            <a:endParaRPr lang="en-US" dirty="0"/>
          </a:p>
        </p:txBody>
      </p:sp>
      <p:sp>
        <p:nvSpPr>
          <p:cNvPr id="6" name="Rectangle 5"/>
          <p:cNvSpPr/>
          <p:nvPr/>
        </p:nvSpPr>
        <p:spPr>
          <a:xfrm>
            <a:off x="648073" y="2969840"/>
            <a:ext cx="4526624" cy="536685"/>
          </a:xfrm>
          <a:prstGeom prst="rect">
            <a:avLst/>
          </a:prstGeom>
        </p:spPr>
        <p:txBody>
          <a:bodyPr wrap="square">
            <a:spAutoFit/>
          </a:bodyPr>
          <a:lstStyle/>
          <a:p>
            <a:r>
              <a:rPr lang="en-US" sz="2800" b="1" dirty="0" smtClean="0">
                <a:latin typeface="MyriadPro-Bold"/>
              </a:rPr>
              <a:t>Camera and Photograph:</a:t>
            </a:r>
            <a:endParaRPr lang="en-US" sz="2800" b="1" dirty="0"/>
          </a:p>
        </p:txBody>
      </p:sp>
      <p:sp>
        <p:nvSpPr>
          <p:cNvPr id="7" name="Rectangle 6"/>
          <p:cNvSpPr/>
          <p:nvPr/>
        </p:nvSpPr>
        <p:spPr>
          <a:xfrm>
            <a:off x="822491" y="3441680"/>
            <a:ext cx="4177787" cy="3046988"/>
          </a:xfrm>
          <a:prstGeom prst="rect">
            <a:avLst/>
          </a:prstGeom>
        </p:spPr>
        <p:txBody>
          <a:bodyPr wrap="square">
            <a:spAutoFit/>
          </a:bodyPr>
          <a:lstStyle/>
          <a:p>
            <a:r>
              <a:rPr lang="en-US" sz="2400" dirty="0">
                <a:latin typeface="MyriadPro-Regular"/>
              </a:rPr>
              <a:t>Servo motors are employed in camera lenses and gimbals to control </a:t>
            </a:r>
            <a:r>
              <a:rPr lang="en-US" sz="2400" dirty="0" smtClean="0">
                <a:latin typeface="MyriadPro-Regular"/>
              </a:rPr>
              <a:t>focus,</a:t>
            </a:r>
          </a:p>
          <a:p>
            <a:r>
              <a:rPr lang="en-US" sz="2400" dirty="0" smtClean="0">
                <a:latin typeface="MyriadPro-Regular"/>
              </a:rPr>
              <a:t>zoom</a:t>
            </a:r>
            <a:r>
              <a:rPr lang="en-US" sz="2400" dirty="0">
                <a:latin typeface="MyriadPro-Regular"/>
              </a:rPr>
              <a:t>, </a:t>
            </a:r>
            <a:r>
              <a:rPr lang="en-US" sz="2400" dirty="0" smtClean="0">
                <a:latin typeface="MyriadPro-Regular"/>
              </a:rPr>
              <a:t>and stabilization</a:t>
            </a:r>
            <a:r>
              <a:rPr lang="en-US" sz="2400" dirty="0">
                <a:latin typeface="MyriadPro-Regular"/>
              </a:rPr>
              <a:t>; thus ensuring smooth and accurate adjustments during photography </a:t>
            </a:r>
            <a:r>
              <a:rPr lang="en-US" sz="2400" dirty="0" smtClean="0">
                <a:latin typeface="MyriadPro-Regular"/>
              </a:rPr>
              <a:t>and videography</a:t>
            </a:r>
            <a:r>
              <a:rPr lang="en-US" sz="2400" dirty="0">
                <a:latin typeface="MyriadPro-Regular"/>
              </a:rPr>
              <a:t>.</a:t>
            </a:r>
            <a:endParaRPr lang="en-US" sz="2400" dirty="0"/>
          </a:p>
        </p:txBody>
      </p:sp>
    </p:spTree>
    <p:extLst>
      <p:ext uri="{BB962C8B-B14F-4D97-AF65-F5344CB8AC3E}">
        <p14:creationId xmlns:p14="http://schemas.microsoft.com/office/powerpoint/2010/main" val="4047071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83" y="199054"/>
            <a:ext cx="10353762" cy="612710"/>
          </a:xfrm>
        </p:spPr>
        <p:txBody>
          <a:bodyPr>
            <a:normAutofit/>
          </a:bodyPr>
          <a:lstStyle/>
          <a:p>
            <a:pPr algn="l"/>
            <a:r>
              <a:rPr lang="en-US" sz="2800" dirty="0" smtClean="0"/>
              <a:t>Aerospace and Aviation:</a:t>
            </a:r>
            <a:endParaRPr lang="en-US" sz="2800" dirty="0"/>
          </a:p>
        </p:txBody>
      </p:sp>
      <p:sp>
        <p:nvSpPr>
          <p:cNvPr id="3" name="Content Placeholder 2"/>
          <p:cNvSpPr>
            <a:spLocks noGrp="1"/>
          </p:cNvSpPr>
          <p:nvPr>
            <p:ph idx="1"/>
          </p:nvPr>
        </p:nvSpPr>
        <p:spPr>
          <a:xfrm>
            <a:off x="913796" y="811764"/>
            <a:ext cx="10353762" cy="5365101"/>
          </a:xfrm>
        </p:spPr>
        <p:txBody>
          <a:bodyPr>
            <a:normAutofit lnSpcReduction="10000"/>
          </a:bodyPr>
          <a:lstStyle/>
          <a:p>
            <a:r>
              <a:rPr lang="en-US" sz="2400" dirty="0"/>
              <a:t>Servo motors are used in aircraft control surfaces, such as ailerons, elevators, and rudders, </a:t>
            </a:r>
            <a:r>
              <a:rPr lang="en-US" sz="2400" dirty="0" smtClean="0"/>
              <a:t>to provide </a:t>
            </a:r>
            <a:r>
              <a:rPr lang="en-US" sz="2400" dirty="0"/>
              <a:t>precise and responsive control during flight</a:t>
            </a:r>
            <a:r>
              <a:rPr lang="en-US" sz="2400" dirty="0" smtClean="0"/>
              <a:t>.</a:t>
            </a:r>
          </a:p>
          <a:p>
            <a:pPr marL="0" indent="0">
              <a:buNone/>
            </a:pPr>
            <a:r>
              <a:rPr lang="en-US" sz="2800" b="1" dirty="0"/>
              <a:t>Automotive</a:t>
            </a:r>
            <a:r>
              <a:rPr lang="en-US" sz="2800" b="1" dirty="0" smtClean="0"/>
              <a:t>:</a:t>
            </a:r>
          </a:p>
          <a:p>
            <a:r>
              <a:rPr lang="en-US" sz="2400" dirty="0"/>
              <a:t>Servo motors are used in various automotive systems, such as power windows, mirrors, </a:t>
            </a:r>
            <a:r>
              <a:rPr lang="en-US" sz="2400" dirty="0" smtClean="0"/>
              <a:t>and seats</a:t>
            </a:r>
            <a:r>
              <a:rPr lang="en-US" sz="2400" dirty="0"/>
              <a:t>, to provide precise and automated adjustments for driver comfort</a:t>
            </a:r>
            <a:r>
              <a:rPr lang="en-US" sz="2400" dirty="0" smtClean="0"/>
              <a:t>.</a:t>
            </a:r>
          </a:p>
          <a:p>
            <a:pPr marL="0" indent="0">
              <a:buNone/>
            </a:pPr>
            <a:r>
              <a:rPr lang="en-US" sz="2800" b="1" dirty="0"/>
              <a:t>Medical Equipment</a:t>
            </a:r>
            <a:r>
              <a:rPr lang="en-US" sz="2800" b="1" dirty="0" smtClean="0"/>
              <a:t>:</a:t>
            </a:r>
            <a:endParaRPr lang="en-US" sz="2800" b="1" dirty="0"/>
          </a:p>
          <a:p>
            <a:r>
              <a:rPr lang="en-US" sz="2400" dirty="0"/>
              <a:t>Servo motors find applications in medical devices, such as surgical robots and </a:t>
            </a:r>
            <a:r>
              <a:rPr lang="en-US" sz="2400" dirty="0" smtClean="0"/>
              <a:t>prosthetics, where </a:t>
            </a:r>
            <a:r>
              <a:rPr lang="en-US" sz="2400" dirty="0"/>
              <a:t>accurate and controlled motion is crucial for patient safety.</a:t>
            </a:r>
          </a:p>
        </p:txBody>
      </p:sp>
    </p:spTree>
    <p:extLst>
      <p:ext uri="{BB962C8B-B14F-4D97-AF65-F5344CB8AC3E}">
        <p14:creationId xmlns:p14="http://schemas.microsoft.com/office/powerpoint/2010/main" val="4207088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36377"/>
            <a:ext cx="10353762" cy="612710"/>
          </a:xfrm>
        </p:spPr>
        <p:txBody>
          <a:bodyPr>
            <a:normAutofit/>
          </a:bodyPr>
          <a:lstStyle/>
          <a:p>
            <a:pPr algn="l"/>
            <a:r>
              <a:rPr lang="en-US" sz="2800" dirty="0"/>
              <a:t>Antenna Tracking Systems:</a:t>
            </a:r>
          </a:p>
        </p:txBody>
      </p:sp>
      <p:sp>
        <p:nvSpPr>
          <p:cNvPr id="3" name="Content Placeholder 2"/>
          <p:cNvSpPr>
            <a:spLocks noGrp="1"/>
          </p:cNvSpPr>
          <p:nvPr>
            <p:ph idx="1"/>
          </p:nvPr>
        </p:nvSpPr>
        <p:spPr>
          <a:xfrm>
            <a:off x="913796" y="849088"/>
            <a:ext cx="10353762" cy="4942113"/>
          </a:xfrm>
        </p:spPr>
        <p:txBody>
          <a:bodyPr>
            <a:normAutofit/>
          </a:bodyPr>
          <a:lstStyle/>
          <a:p>
            <a:r>
              <a:rPr lang="en-US" sz="2400" dirty="0"/>
              <a:t>Servo motors are utilized in antenna tracking systems to precisely align the antenna </a:t>
            </a:r>
            <a:r>
              <a:rPr lang="en-US" sz="2400" dirty="0" smtClean="0"/>
              <a:t>for optimal </a:t>
            </a:r>
            <a:r>
              <a:rPr lang="en-US" sz="2400" dirty="0"/>
              <a:t>signal reception in satellite communication and tracking applications</a:t>
            </a:r>
            <a:r>
              <a:rPr lang="en-US" sz="2400" dirty="0" smtClean="0"/>
              <a:t>.</a:t>
            </a:r>
          </a:p>
          <a:p>
            <a:pPr marL="0" indent="0">
              <a:buNone/>
            </a:pPr>
            <a:r>
              <a:rPr lang="en-US" sz="2800" b="1" dirty="0"/>
              <a:t>HVAC (Heating, Ventilation, and Air </a:t>
            </a:r>
            <a:r>
              <a:rPr lang="en-US" sz="2800" b="1" dirty="0" smtClean="0"/>
              <a:t>Conditioning):</a:t>
            </a:r>
          </a:p>
          <a:p>
            <a:r>
              <a:rPr lang="en-US" sz="2400" dirty="0"/>
              <a:t>Servo motors are used in HVAC systems to control the position of air dampers and </a:t>
            </a:r>
            <a:r>
              <a:rPr lang="en-US" sz="2400" dirty="0" smtClean="0"/>
              <a:t>valves, ensuring </a:t>
            </a:r>
            <a:r>
              <a:rPr lang="en-US" sz="2400" dirty="0"/>
              <a:t>efficient and precise regulation of airflow and temperature.</a:t>
            </a:r>
          </a:p>
        </p:txBody>
      </p:sp>
    </p:spTree>
    <p:extLst>
      <p:ext uri="{BB962C8B-B14F-4D97-AF65-F5344CB8AC3E}">
        <p14:creationId xmlns:p14="http://schemas.microsoft.com/office/powerpoint/2010/main" val="237371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83030"/>
            <a:ext cx="10353762" cy="603380"/>
          </a:xfrm>
        </p:spPr>
        <p:txBody>
          <a:bodyPr>
            <a:normAutofit/>
          </a:bodyPr>
          <a:lstStyle/>
          <a:p>
            <a:pPr algn="l"/>
            <a:r>
              <a:rPr lang="en-US" sz="2800" dirty="0"/>
              <a:t>3. Universal Motor</a:t>
            </a:r>
          </a:p>
        </p:txBody>
      </p:sp>
      <p:sp>
        <p:nvSpPr>
          <p:cNvPr id="3" name="Content Placeholder 2"/>
          <p:cNvSpPr>
            <a:spLocks noGrp="1"/>
          </p:cNvSpPr>
          <p:nvPr>
            <p:ph idx="1"/>
          </p:nvPr>
        </p:nvSpPr>
        <p:spPr>
          <a:xfrm>
            <a:off x="913796" y="886410"/>
            <a:ext cx="10353762" cy="5784978"/>
          </a:xfrm>
        </p:spPr>
        <p:txBody>
          <a:bodyPr>
            <a:normAutofit fontScale="92500" lnSpcReduction="10000"/>
          </a:bodyPr>
          <a:lstStyle/>
          <a:p>
            <a:r>
              <a:rPr lang="en-US" sz="2400" dirty="0"/>
              <a:t>Can operate on AC or DC power. It is a commutated series-wound motor where the stator’s </a:t>
            </a:r>
            <a:r>
              <a:rPr lang="en-US" sz="2400" dirty="0" smtClean="0"/>
              <a:t>field coils </a:t>
            </a:r>
            <a:r>
              <a:rPr lang="en-US" sz="2400" dirty="0"/>
              <a:t>are connected in series with the rotor windings through a commutator. It is often </a:t>
            </a:r>
            <a:r>
              <a:rPr lang="en-US" sz="2400" dirty="0" smtClean="0"/>
              <a:t>referred to </a:t>
            </a:r>
            <a:r>
              <a:rPr lang="en-US" sz="2400" dirty="0"/>
              <a:t>as an “AC series motor”. The universal motor is similar to a DC series motor in construction, </a:t>
            </a:r>
            <a:r>
              <a:rPr lang="en-US" sz="2400" dirty="0" smtClean="0"/>
              <a:t>but modified </a:t>
            </a:r>
            <a:r>
              <a:rPr lang="en-US" sz="2400" dirty="0"/>
              <a:t>slightly to operate properly on AC power</a:t>
            </a:r>
            <a:r>
              <a:rPr lang="en-US" sz="2400" dirty="0" smtClean="0"/>
              <a:t>.</a:t>
            </a:r>
            <a:endParaRPr lang="en-US" sz="2400" dirty="0"/>
          </a:p>
          <a:p>
            <a:r>
              <a:rPr lang="en-US" b="1" dirty="0"/>
              <a:t>Some of the common usages of universal motors include</a:t>
            </a:r>
            <a:r>
              <a:rPr lang="en-US" b="1" dirty="0" smtClean="0"/>
              <a:t>:</a:t>
            </a:r>
          </a:p>
          <a:p>
            <a:pPr marL="0" indent="0">
              <a:buNone/>
            </a:pPr>
            <a:r>
              <a:rPr lang="en-US" sz="2800" b="1" dirty="0"/>
              <a:t>Electric Fans</a:t>
            </a:r>
            <a:r>
              <a:rPr lang="en-US" sz="2800" b="1" dirty="0" smtClean="0"/>
              <a:t>:</a:t>
            </a:r>
            <a:endParaRPr lang="en-US" sz="2800" b="1" dirty="0"/>
          </a:p>
          <a:p>
            <a:r>
              <a:rPr lang="en-US" sz="2400" dirty="0"/>
              <a:t>Universal motors are used </a:t>
            </a:r>
            <a:r>
              <a:rPr lang="en-US" sz="2400" dirty="0" smtClean="0"/>
              <a:t>in</a:t>
            </a:r>
          </a:p>
          <a:p>
            <a:pPr marL="0" indent="0">
              <a:buNone/>
            </a:pPr>
            <a:r>
              <a:rPr lang="en-US" sz="2400" dirty="0" smtClean="0"/>
              <a:t>  electric </a:t>
            </a:r>
            <a:r>
              <a:rPr lang="en-US" sz="2400" dirty="0"/>
              <a:t>fans, </a:t>
            </a:r>
            <a:r>
              <a:rPr lang="en-US" sz="2400" dirty="0" smtClean="0"/>
              <a:t>where </a:t>
            </a:r>
          </a:p>
          <a:p>
            <a:pPr marL="0" indent="0">
              <a:buNone/>
            </a:pPr>
            <a:r>
              <a:rPr lang="en-US" sz="2400" dirty="0"/>
              <a:t> </a:t>
            </a:r>
            <a:r>
              <a:rPr lang="en-US" sz="2400" dirty="0" smtClean="0"/>
              <a:t>  their </a:t>
            </a:r>
            <a:r>
              <a:rPr lang="en-US" sz="2400" dirty="0"/>
              <a:t>ability to </a:t>
            </a:r>
            <a:r>
              <a:rPr lang="en-US" sz="2400" dirty="0" smtClean="0"/>
              <a:t>run</a:t>
            </a:r>
          </a:p>
          <a:p>
            <a:pPr marL="0" indent="0">
              <a:buNone/>
            </a:pPr>
            <a:r>
              <a:rPr lang="en-US" sz="2400" dirty="0"/>
              <a:t> </a:t>
            </a:r>
            <a:r>
              <a:rPr lang="en-US" sz="2400" dirty="0" smtClean="0"/>
              <a:t> on </a:t>
            </a:r>
            <a:r>
              <a:rPr lang="en-US" sz="2400" dirty="0"/>
              <a:t>both AC and DC </a:t>
            </a:r>
            <a:r>
              <a:rPr lang="en-US" sz="2400" dirty="0" smtClean="0"/>
              <a:t>power </a:t>
            </a:r>
          </a:p>
          <a:p>
            <a:pPr marL="0" indent="0">
              <a:buNone/>
            </a:pPr>
            <a:r>
              <a:rPr lang="en-US" sz="2400" dirty="0"/>
              <a:t> </a:t>
            </a:r>
            <a:r>
              <a:rPr lang="en-US" sz="2400" dirty="0" smtClean="0"/>
              <a:t> allows </a:t>
            </a:r>
            <a:r>
              <a:rPr lang="en-US" sz="2400" dirty="0"/>
              <a:t>them to be used with different power sources.</a:t>
            </a:r>
          </a:p>
        </p:txBody>
      </p:sp>
      <p:pic>
        <p:nvPicPr>
          <p:cNvPr id="4" name="Picture 3"/>
          <p:cNvPicPr>
            <a:picLocks noChangeAspect="1"/>
          </p:cNvPicPr>
          <p:nvPr/>
        </p:nvPicPr>
        <p:blipFill>
          <a:blip r:embed="rId2"/>
          <a:stretch>
            <a:fillRect/>
          </a:stretch>
        </p:blipFill>
        <p:spPr>
          <a:xfrm>
            <a:off x="5103848" y="3256384"/>
            <a:ext cx="6322331" cy="2644242"/>
          </a:xfrm>
          <a:prstGeom prst="rect">
            <a:avLst/>
          </a:prstGeom>
        </p:spPr>
      </p:pic>
    </p:spTree>
    <p:extLst>
      <p:ext uri="{BB962C8B-B14F-4D97-AF65-F5344CB8AC3E}">
        <p14:creationId xmlns:p14="http://schemas.microsoft.com/office/powerpoint/2010/main" val="3950659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57675"/>
            <a:ext cx="10353762" cy="631371"/>
          </a:xfrm>
        </p:spPr>
        <p:txBody>
          <a:bodyPr>
            <a:normAutofit/>
          </a:bodyPr>
          <a:lstStyle/>
          <a:p>
            <a:pPr algn="l"/>
            <a:r>
              <a:rPr lang="en-US" sz="2800" dirty="0"/>
              <a:t>Hair Dryers:</a:t>
            </a:r>
          </a:p>
        </p:txBody>
      </p:sp>
      <p:sp>
        <p:nvSpPr>
          <p:cNvPr id="3" name="Content Placeholder 2"/>
          <p:cNvSpPr>
            <a:spLocks noGrp="1"/>
          </p:cNvSpPr>
          <p:nvPr>
            <p:ph idx="1"/>
          </p:nvPr>
        </p:nvSpPr>
        <p:spPr>
          <a:xfrm>
            <a:off x="913796" y="989045"/>
            <a:ext cx="10353762" cy="4802155"/>
          </a:xfrm>
        </p:spPr>
        <p:txBody>
          <a:bodyPr>
            <a:normAutofit/>
          </a:bodyPr>
          <a:lstStyle/>
          <a:p>
            <a:r>
              <a:rPr lang="en-US" sz="2400" dirty="0"/>
              <a:t>Universal motors are utilized in hair dryers due to their compact size and </a:t>
            </a:r>
            <a:r>
              <a:rPr lang="en-US" sz="2400" dirty="0" smtClean="0"/>
              <a:t>high-speed capabilities</a:t>
            </a:r>
            <a:r>
              <a:rPr lang="en-US" sz="2400" dirty="0"/>
              <a:t>, providing the required airflow and heat for drying hair</a:t>
            </a:r>
            <a:r>
              <a:rPr lang="en-US" dirty="0" smtClean="0"/>
              <a:t>.</a:t>
            </a:r>
          </a:p>
          <a:p>
            <a:pPr marL="0" indent="0">
              <a:buNone/>
            </a:pPr>
            <a:r>
              <a:rPr lang="en-US" sz="2800" b="1" dirty="0"/>
              <a:t>Blowers and Extractors</a:t>
            </a:r>
            <a:r>
              <a:rPr lang="en-US" sz="2800" b="1" dirty="0" smtClean="0"/>
              <a:t>:</a:t>
            </a:r>
          </a:p>
          <a:p>
            <a:r>
              <a:rPr lang="en-US" sz="2400" dirty="0"/>
              <a:t>Universal motors are employed in blowers and extractors used in </a:t>
            </a:r>
            <a:r>
              <a:rPr lang="en-US" sz="2400" dirty="0" smtClean="0"/>
              <a:t>industries </a:t>
            </a:r>
            <a:r>
              <a:rPr lang="en-US" sz="2400" dirty="0"/>
              <a:t>and HVAC </a:t>
            </a:r>
            <a:r>
              <a:rPr lang="en-US" sz="2400" dirty="0" smtClean="0"/>
              <a:t>systems for </a:t>
            </a:r>
            <a:r>
              <a:rPr lang="en-US" sz="2400" dirty="0"/>
              <a:t>moving air and gases</a:t>
            </a:r>
            <a:r>
              <a:rPr lang="en-US" sz="2400" dirty="0" smtClean="0"/>
              <a:t>.</a:t>
            </a:r>
          </a:p>
          <a:p>
            <a:pPr marL="0" indent="0">
              <a:buNone/>
            </a:pPr>
            <a:r>
              <a:rPr lang="en-US" sz="2800" b="1" dirty="0" smtClean="0"/>
              <a:t>Sewing Machines:</a:t>
            </a:r>
          </a:p>
          <a:p>
            <a:r>
              <a:rPr lang="en-US" sz="2400" dirty="0"/>
              <a:t>Universal motors are used in sewing machines to drive the needle and control the </a:t>
            </a:r>
            <a:r>
              <a:rPr lang="en-US" sz="2400" dirty="0" smtClean="0"/>
              <a:t>stitching speed</a:t>
            </a:r>
            <a:r>
              <a:rPr lang="en-US" sz="2400" dirty="0"/>
              <a:t>.</a:t>
            </a:r>
          </a:p>
        </p:txBody>
      </p:sp>
    </p:spTree>
    <p:extLst>
      <p:ext uri="{BB962C8B-B14F-4D97-AF65-F5344CB8AC3E}">
        <p14:creationId xmlns:p14="http://schemas.microsoft.com/office/powerpoint/2010/main" val="2793135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67005"/>
            <a:ext cx="10353762" cy="659363"/>
          </a:xfrm>
        </p:spPr>
        <p:txBody>
          <a:bodyPr>
            <a:normAutofit/>
          </a:bodyPr>
          <a:lstStyle/>
          <a:p>
            <a:pPr algn="l"/>
            <a:r>
              <a:rPr lang="en-US" sz="2800" dirty="0"/>
              <a:t>4. DC Brushless Motor</a:t>
            </a:r>
          </a:p>
        </p:txBody>
      </p:sp>
      <p:sp>
        <p:nvSpPr>
          <p:cNvPr id="3" name="Content Placeholder 2"/>
          <p:cNvSpPr>
            <a:spLocks noGrp="1"/>
          </p:cNvSpPr>
          <p:nvPr>
            <p:ph idx="1"/>
          </p:nvPr>
        </p:nvSpPr>
        <p:spPr>
          <a:xfrm>
            <a:off x="913796" y="1026367"/>
            <a:ext cx="10353762" cy="4764833"/>
          </a:xfrm>
        </p:spPr>
        <p:txBody>
          <a:bodyPr>
            <a:normAutofit/>
          </a:bodyPr>
          <a:lstStyle/>
          <a:p>
            <a:r>
              <a:rPr lang="en-US" sz="2400" dirty="0"/>
              <a:t>Is a synchronous motor powered by a DC electric source through an integrated inverter </a:t>
            </a:r>
            <a:r>
              <a:rPr lang="en-US" sz="2400" dirty="0" smtClean="0"/>
              <a:t>or switching </a:t>
            </a:r>
            <a:r>
              <a:rPr lang="en-US" sz="2400" dirty="0"/>
              <a:t>power supply. The inverter produces an AC electric signal to drive the motor. In </a:t>
            </a:r>
            <a:r>
              <a:rPr lang="en-US" sz="2400" dirty="0" smtClean="0"/>
              <a:t>this context</a:t>
            </a:r>
            <a:r>
              <a:rPr lang="en-US" sz="2400" dirty="0"/>
              <a:t>, AC current refers to a bidirectional current with no restriction on waveform. </a:t>
            </a:r>
            <a:r>
              <a:rPr lang="en-US" sz="2400" dirty="0" smtClean="0"/>
              <a:t>Additional sensors </a:t>
            </a:r>
            <a:r>
              <a:rPr lang="en-US" sz="2400" dirty="0"/>
              <a:t>and electronics control the inverter output amplitude, waveform, and frequency.</a:t>
            </a:r>
          </a:p>
        </p:txBody>
      </p:sp>
      <p:pic>
        <p:nvPicPr>
          <p:cNvPr id="4" name="Picture 3"/>
          <p:cNvPicPr>
            <a:picLocks noChangeAspect="1"/>
          </p:cNvPicPr>
          <p:nvPr/>
        </p:nvPicPr>
        <p:blipFill>
          <a:blip r:embed="rId2"/>
          <a:stretch>
            <a:fillRect/>
          </a:stretch>
        </p:blipFill>
        <p:spPr>
          <a:xfrm>
            <a:off x="2957805" y="3785591"/>
            <a:ext cx="8453534" cy="2981741"/>
          </a:xfrm>
          <a:prstGeom prst="rect">
            <a:avLst/>
          </a:prstGeom>
        </p:spPr>
      </p:pic>
    </p:spTree>
    <p:extLst>
      <p:ext uri="{BB962C8B-B14F-4D97-AF65-F5344CB8AC3E}">
        <p14:creationId xmlns:p14="http://schemas.microsoft.com/office/powerpoint/2010/main" val="205621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0B9F0F0-6E36-671E-F17D-4351DFF6B4E2}"/>
              </a:ext>
            </a:extLst>
          </p:cNvPr>
          <p:cNvSpPr>
            <a:spLocks noGrp="1"/>
          </p:cNvSpPr>
          <p:nvPr>
            <p:ph idx="1"/>
          </p:nvPr>
        </p:nvSpPr>
        <p:spPr>
          <a:xfrm>
            <a:off x="0" y="0"/>
            <a:ext cx="12192000" cy="6858000"/>
          </a:xfrm>
        </p:spPr>
        <p:txBody>
          <a:bodyPr>
            <a:normAutofit/>
          </a:bodyPr>
          <a:lstStyle/>
          <a:p>
            <a:endParaRPr lang="en-US" sz="2800" dirty="0" smtClean="0"/>
          </a:p>
          <a:p>
            <a:pPr marL="0" indent="0">
              <a:buNone/>
            </a:pPr>
            <a:r>
              <a:rPr lang="en-US" sz="2800" dirty="0" smtClean="0"/>
              <a:t>Over </a:t>
            </a:r>
            <a:r>
              <a:rPr lang="en-US" sz="2800" dirty="0"/>
              <a:t>the years, as technology advanced, microcontrollers have become </a:t>
            </a:r>
            <a:endParaRPr lang="en-US" sz="2800" dirty="0" smtClean="0"/>
          </a:p>
          <a:p>
            <a:pPr lvl="1"/>
            <a:r>
              <a:rPr lang="en-US" sz="2800" dirty="0" smtClean="0"/>
              <a:t>smaller</a:t>
            </a:r>
          </a:p>
          <a:p>
            <a:pPr lvl="1"/>
            <a:r>
              <a:rPr lang="en-US" sz="2800" dirty="0" smtClean="0"/>
              <a:t>more powerful</a:t>
            </a:r>
          </a:p>
          <a:p>
            <a:pPr lvl="1"/>
            <a:r>
              <a:rPr lang="en-US" sz="2800" dirty="0" smtClean="0"/>
              <a:t>less expensive</a:t>
            </a:r>
            <a:endParaRPr lang="en-US" sz="2800" dirty="0"/>
          </a:p>
          <a:p>
            <a:pPr marL="0" indent="0">
              <a:buNone/>
            </a:pPr>
            <a:r>
              <a:rPr lang="en-US" sz="2800" dirty="0"/>
              <a:t>M</a:t>
            </a:r>
            <a:r>
              <a:rPr lang="en-US" sz="2800" dirty="0" smtClean="0"/>
              <a:t>icrocontrollers </a:t>
            </a:r>
            <a:r>
              <a:rPr lang="en-US" sz="2800" dirty="0"/>
              <a:t>are used in a wide variety of devices and systems, </a:t>
            </a:r>
            <a:r>
              <a:rPr lang="en-US" sz="2800" dirty="0" smtClean="0"/>
              <a:t>including: </a:t>
            </a:r>
          </a:p>
          <a:p>
            <a:pPr lvl="1"/>
            <a:r>
              <a:rPr lang="en-US" sz="2800" dirty="0" smtClean="0"/>
              <a:t>Automobiles</a:t>
            </a:r>
            <a:endParaRPr lang="en-US" sz="2800" dirty="0"/>
          </a:p>
          <a:p>
            <a:pPr lvl="1"/>
            <a:r>
              <a:rPr lang="en-US" sz="2800" dirty="0" smtClean="0"/>
              <a:t>medical equipment</a:t>
            </a:r>
          </a:p>
          <a:p>
            <a:pPr lvl="1"/>
            <a:r>
              <a:rPr lang="en-US" sz="2800" dirty="0" smtClean="0"/>
              <a:t>consumer electronics,</a:t>
            </a:r>
          </a:p>
          <a:p>
            <a:pPr lvl="1"/>
            <a:r>
              <a:rPr lang="en-US" sz="2800" dirty="0" smtClean="0"/>
              <a:t>children’s </a:t>
            </a:r>
            <a:r>
              <a:rPr lang="en-US" sz="2800" dirty="0"/>
              <a:t>toys</a:t>
            </a:r>
          </a:p>
          <a:p>
            <a:endParaRPr lang="en-US" sz="2800" dirty="0"/>
          </a:p>
        </p:txBody>
      </p:sp>
    </p:spTree>
    <p:extLst>
      <p:ext uri="{BB962C8B-B14F-4D97-AF65-F5344CB8AC3E}">
        <p14:creationId xmlns:p14="http://schemas.microsoft.com/office/powerpoint/2010/main" val="2454444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93307"/>
            <a:ext cx="10353762" cy="1082351"/>
          </a:xfrm>
        </p:spPr>
        <p:txBody>
          <a:bodyPr>
            <a:normAutofit/>
          </a:bodyPr>
          <a:lstStyle/>
          <a:p>
            <a:pPr algn="l"/>
            <a:r>
              <a:rPr lang="en-US" sz="2800" dirty="0"/>
              <a:t>Medical Devices:</a:t>
            </a:r>
          </a:p>
        </p:txBody>
      </p:sp>
      <p:sp>
        <p:nvSpPr>
          <p:cNvPr id="3" name="Content Placeholder 2"/>
          <p:cNvSpPr>
            <a:spLocks noGrp="1"/>
          </p:cNvSpPr>
          <p:nvPr>
            <p:ph idx="1"/>
          </p:nvPr>
        </p:nvSpPr>
        <p:spPr>
          <a:xfrm>
            <a:off x="913796" y="961053"/>
            <a:ext cx="10353762" cy="5131837"/>
          </a:xfrm>
        </p:spPr>
        <p:txBody>
          <a:bodyPr>
            <a:normAutofit fontScale="92500"/>
          </a:bodyPr>
          <a:lstStyle/>
          <a:p>
            <a:r>
              <a:rPr lang="en-US" sz="2400" dirty="0"/>
              <a:t>DC brushless motors find applications in medical devices like infusion pumps, dental </a:t>
            </a:r>
            <a:r>
              <a:rPr lang="en-US" sz="2400" dirty="0" smtClean="0"/>
              <a:t>drills, and </a:t>
            </a:r>
            <a:r>
              <a:rPr lang="en-US" sz="2400" dirty="0"/>
              <a:t>surgical robots, where precise control and quiet operation are crucial</a:t>
            </a:r>
            <a:r>
              <a:rPr lang="en-US" sz="2400" dirty="0" smtClean="0"/>
              <a:t>.</a:t>
            </a:r>
            <a:endParaRPr lang="en-US" sz="2400" dirty="0"/>
          </a:p>
          <a:p>
            <a:pPr marL="0" indent="0">
              <a:buNone/>
            </a:pPr>
            <a:r>
              <a:rPr lang="en-US" sz="2800" b="1" dirty="0"/>
              <a:t>Aerospace and Aviation</a:t>
            </a:r>
            <a:r>
              <a:rPr lang="en-US" sz="2800" b="1" dirty="0" smtClean="0"/>
              <a:t>:</a:t>
            </a:r>
          </a:p>
          <a:p>
            <a:r>
              <a:rPr lang="en-US" sz="2400" dirty="0"/>
              <a:t>DC brushless motors are used in aerospace and aviation applications for actuating </a:t>
            </a:r>
            <a:r>
              <a:rPr lang="en-US" sz="2400" dirty="0" smtClean="0"/>
              <a:t>control surfaces</a:t>
            </a:r>
            <a:r>
              <a:rPr lang="en-US" sz="2400" dirty="0"/>
              <a:t>, landing gear, and other critical functions</a:t>
            </a:r>
            <a:r>
              <a:rPr lang="en-US" sz="2400" dirty="0" smtClean="0"/>
              <a:t>.</a:t>
            </a:r>
            <a:endParaRPr lang="en-US" sz="2400" dirty="0"/>
          </a:p>
          <a:p>
            <a:pPr marL="0" indent="0">
              <a:buNone/>
            </a:pPr>
            <a:r>
              <a:rPr lang="en-US" sz="2800" b="1" dirty="0"/>
              <a:t>Electric Power Tools</a:t>
            </a:r>
            <a:r>
              <a:rPr lang="en-US" sz="2800" b="1" dirty="0" smtClean="0"/>
              <a:t>:</a:t>
            </a:r>
          </a:p>
          <a:p>
            <a:r>
              <a:rPr lang="en-US" sz="2400" dirty="0"/>
              <a:t>DC brushless motors are increasingly used in power tools like cordless drills, saws, </a:t>
            </a:r>
            <a:r>
              <a:rPr lang="en-US" sz="2400" dirty="0" smtClean="0"/>
              <a:t>and grinders</a:t>
            </a:r>
            <a:r>
              <a:rPr lang="en-US" sz="2400" dirty="0"/>
              <a:t>, offering longer runtimes and improved performance.</a:t>
            </a:r>
          </a:p>
        </p:txBody>
      </p:sp>
    </p:spTree>
    <p:extLst>
      <p:ext uri="{BB962C8B-B14F-4D97-AF65-F5344CB8AC3E}">
        <p14:creationId xmlns:p14="http://schemas.microsoft.com/office/powerpoint/2010/main" val="203384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91887"/>
            <a:ext cx="10353762" cy="1138335"/>
          </a:xfrm>
        </p:spPr>
        <p:txBody>
          <a:bodyPr>
            <a:normAutofit/>
          </a:bodyPr>
          <a:lstStyle/>
          <a:p>
            <a:pPr algn="l"/>
            <a:r>
              <a:rPr lang="en-US" sz="2800" dirty="0" smtClean="0"/>
              <a:t>B) Buzzers</a:t>
            </a:r>
            <a:endParaRPr lang="en-US" sz="2800" dirty="0"/>
          </a:p>
        </p:txBody>
      </p:sp>
      <p:sp>
        <p:nvSpPr>
          <p:cNvPr id="3" name="Content Placeholder 2"/>
          <p:cNvSpPr>
            <a:spLocks noGrp="1"/>
          </p:cNvSpPr>
          <p:nvPr>
            <p:ph idx="1"/>
          </p:nvPr>
        </p:nvSpPr>
        <p:spPr>
          <a:xfrm>
            <a:off x="913796" y="1436914"/>
            <a:ext cx="10353762" cy="4354286"/>
          </a:xfrm>
        </p:spPr>
        <p:txBody>
          <a:bodyPr>
            <a:normAutofit/>
          </a:bodyPr>
          <a:lstStyle/>
          <a:p>
            <a:r>
              <a:rPr lang="en-US" sz="2400" dirty="0"/>
              <a:t>Are often used as an audio output device for generating sound alerts, beeps, and tones.</a:t>
            </a:r>
          </a:p>
          <a:p>
            <a:r>
              <a:rPr lang="en-US" sz="2400" dirty="0"/>
              <a:t>They are a type of transducer that convert electrical energy into sound energy; creating </a:t>
            </a:r>
            <a:r>
              <a:rPr lang="en-US" sz="2400" dirty="0" err="1" smtClean="0"/>
              <a:t>anaudible</a:t>
            </a:r>
            <a:r>
              <a:rPr lang="en-US" sz="2400" dirty="0" smtClean="0"/>
              <a:t> </a:t>
            </a:r>
            <a:r>
              <a:rPr lang="en-US" sz="2400" dirty="0"/>
              <a:t>signal</a:t>
            </a:r>
            <a:r>
              <a:rPr lang="en-US" sz="2400" dirty="0" smtClean="0"/>
              <a:t>.</a:t>
            </a:r>
          </a:p>
          <a:p>
            <a:endParaRPr lang="en-US" sz="2400" dirty="0"/>
          </a:p>
        </p:txBody>
      </p:sp>
      <p:pic>
        <p:nvPicPr>
          <p:cNvPr id="5" name="Picture 4"/>
          <p:cNvPicPr>
            <a:picLocks noChangeAspect="1"/>
          </p:cNvPicPr>
          <p:nvPr/>
        </p:nvPicPr>
        <p:blipFill>
          <a:blip r:embed="rId2"/>
          <a:stretch>
            <a:fillRect/>
          </a:stretch>
        </p:blipFill>
        <p:spPr>
          <a:xfrm>
            <a:off x="6211832" y="2912659"/>
            <a:ext cx="5980169" cy="3945341"/>
          </a:xfrm>
          <a:prstGeom prst="rect">
            <a:avLst/>
          </a:prstGeom>
        </p:spPr>
      </p:pic>
      <p:sp>
        <p:nvSpPr>
          <p:cNvPr id="6" name="Rectangle 5"/>
          <p:cNvSpPr/>
          <p:nvPr/>
        </p:nvSpPr>
        <p:spPr>
          <a:xfrm>
            <a:off x="279919" y="3380164"/>
            <a:ext cx="6050978" cy="3046988"/>
          </a:xfrm>
          <a:prstGeom prst="rect">
            <a:avLst/>
          </a:prstGeom>
        </p:spPr>
        <p:txBody>
          <a:bodyPr wrap="square">
            <a:spAutoFit/>
          </a:bodyPr>
          <a:lstStyle/>
          <a:p>
            <a:r>
              <a:rPr lang="en-US" sz="2400" dirty="0">
                <a:latin typeface="MyriadPro-Regular"/>
              </a:rPr>
              <a:t>In microcontroller systems, buzzers can be implemented in various ways, depending on </a:t>
            </a:r>
            <a:r>
              <a:rPr lang="en-US" sz="2400" dirty="0" smtClean="0">
                <a:latin typeface="MyriadPro-Regular"/>
              </a:rPr>
              <a:t>the application </a:t>
            </a:r>
            <a:r>
              <a:rPr lang="en-US" sz="2400" dirty="0">
                <a:latin typeface="MyriadPro-Regular"/>
              </a:rPr>
              <a:t>requirements</a:t>
            </a:r>
            <a:r>
              <a:rPr lang="en-US" sz="2400" dirty="0" smtClean="0">
                <a:latin typeface="MyriadPro-Regular"/>
              </a:rPr>
              <a:t>.</a:t>
            </a:r>
          </a:p>
          <a:p>
            <a:r>
              <a:rPr lang="en-US" sz="2400" dirty="0" smtClean="0">
                <a:latin typeface="MyriadPro-Regular"/>
              </a:rPr>
              <a:t> </a:t>
            </a:r>
            <a:r>
              <a:rPr lang="en-US" sz="2400" dirty="0">
                <a:latin typeface="MyriadPro-Regular"/>
              </a:rPr>
              <a:t>Some buzzers are designed to be simple and cost-effective, </a:t>
            </a:r>
            <a:r>
              <a:rPr lang="en-US" sz="2400" dirty="0" smtClean="0">
                <a:latin typeface="MyriadPro-Regular"/>
              </a:rPr>
              <a:t>while others </a:t>
            </a:r>
            <a:r>
              <a:rPr lang="en-US" sz="2400" dirty="0">
                <a:latin typeface="MyriadPro-Regular"/>
              </a:rPr>
              <a:t>are more sophisticated and provide additional features such as volume control, tone</a:t>
            </a:r>
          </a:p>
          <a:p>
            <a:r>
              <a:rPr lang="en-US" sz="2400" dirty="0">
                <a:latin typeface="MyriadPro-Regular"/>
              </a:rPr>
              <a:t>generation, and multiple sound patterns.</a:t>
            </a:r>
            <a:endParaRPr lang="en-US" sz="2400" dirty="0"/>
          </a:p>
        </p:txBody>
      </p:sp>
    </p:spTree>
    <p:extLst>
      <p:ext uri="{BB962C8B-B14F-4D97-AF65-F5344CB8AC3E}">
        <p14:creationId xmlns:p14="http://schemas.microsoft.com/office/powerpoint/2010/main" val="3749838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92360"/>
            <a:ext cx="10353762" cy="855306"/>
          </a:xfrm>
        </p:spPr>
        <p:txBody>
          <a:bodyPr>
            <a:normAutofit/>
          </a:bodyPr>
          <a:lstStyle/>
          <a:p>
            <a:r>
              <a:rPr lang="en-US" sz="3200" dirty="0"/>
              <a:t>Pulse Width Modulation (PWM)</a:t>
            </a:r>
          </a:p>
        </p:txBody>
      </p:sp>
      <p:pic>
        <p:nvPicPr>
          <p:cNvPr id="4" name="Content Placeholder 3"/>
          <p:cNvPicPr>
            <a:picLocks noGrp="1" noChangeAspect="1"/>
          </p:cNvPicPr>
          <p:nvPr>
            <p:ph idx="1"/>
          </p:nvPr>
        </p:nvPicPr>
        <p:blipFill>
          <a:blip r:embed="rId2"/>
          <a:stretch>
            <a:fillRect/>
          </a:stretch>
        </p:blipFill>
        <p:spPr>
          <a:xfrm>
            <a:off x="1647206" y="1307004"/>
            <a:ext cx="8888066" cy="4324954"/>
          </a:xfrm>
          <a:prstGeom prst="rect">
            <a:avLst/>
          </a:prstGeom>
        </p:spPr>
      </p:pic>
    </p:spTree>
    <p:extLst>
      <p:ext uri="{BB962C8B-B14F-4D97-AF65-F5344CB8AC3E}">
        <p14:creationId xmlns:p14="http://schemas.microsoft.com/office/powerpoint/2010/main" val="1549404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96686"/>
          </a:xfrm>
        </p:spPr>
        <p:txBody>
          <a:bodyPr>
            <a:normAutofit/>
          </a:bodyPr>
          <a:lstStyle/>
          <a:p>
            <a:pPr algn="l"/>
            <a:r>
              <a:rPr lang="en-US" sz="2800" dirty="0"/>
              <a:t>Duty Cycle:</a:t>
            </a:r>
          </a:p>
        </p:txBody>
      </p:sp>
      <p:sp>
        <p:nvSpPr>
          <p:cNvPr id="3" name="Content Placeholder 2"/>
          <p:cNvSpPr>
            <a:spLocks noGrp="1"/>
          </p:cNvSpPr>
          <p:nvPr>
            <p:ph idx="1"/>
          </p:nvPr>
        </p:nvSpPr>
        <p:spPr>
          <a:xfrm>
            <a:off x="913796" y="1306288"/>
            <a:ext cx="10353762" cy="4484913"/>
          </a:xfrm>
        </p:spPr>
        <p:txBody>
          <a:bodyPr>
            <a:normAutofit/>
          </a:bodyPr>
          <a:lstStyle/>
          <a:p>
            <a:r>
              <a:rPr lang="en-US" sz="2400" dirty="0"/>
              <a:t>The percentage for which the signal remains in the ON state within one cycle is called </a:t>
            </a:r>
            <a:r>
              <a:rPr lang="en-US" sz="2400" dirty="0" smtClean="0"/>
              <a:t>the duty </a:t>
            </a:r>
            <a:r>
              <a:rPr lang="en-US" sz="2400" dirty="0"/>
              <a:t>cycle (which we’ll discuss in detail later).</a:t>
            </a:r>
          </a:p>
          <a:p>
            <a:r>
              <a:rPr lang="en-US" sz="2400" dirty="0"/>
              <a:t>In the example above, the duty cycle of the PWM wave is 50%, which is why its output </a:t>
            </a:r>
            <a:r>
              <a:rPr lang="en-US" sz="2400" dirty="0" smtClean="0"/>
              <a:t>is exactly </a:t>
            </a:r>
            <a:r>
              <a:rPr lang="en-US" sz="2400" dirty="0"/>
              <a:t>half, as we turn it off for the remaining 50</a:t>
            </a:r>
            <a:r>
              <a:rPr lang="en-US" sz="2400" dirty="0" smtClean="0"/>
              <a:t>%.</a:t>
            </a:r>
          </a:p>
          <a:p>
            <a:pPr marL="0" indent="0">
              <a:buNone/>
            </a:pPr>
            <a:r>
              <a:rPr lang="en-US" sz="2800" b="1" dirty="0"/>
              <a:t>PWM Definition</a:t>
            </a:r>
            <a:r>
              <a:rPr lang="en-US" sz="2800" b="1" dirty="0" smtClean="0"/>
              <a:t>:</a:t>
            </a:r>
          </a:p>
          <a:p>
            <a:r>
              <a:rPr lang="en-US" dirty="0"/>
              <a:t>Pulse Width Modulation (PWM) is a modulation technique used to lower the voltage </a:t>
            </a:r>
            <a:r>
              <a:rPr lang="en-US" dirty="0" smtClean="0"/>
              <a:t>level (average </a:t>
            </a:r>
            <a:r>
              <a:rPr lang="en-US" dirty="0"/>
              <a:t>power) of electrical signals, both AC and DC, by varying their width (ON </a:t>
            </a:r>
            <a:r>
              <a:rPr lang="en-US" dirty="0" smtClean="0"/>
              <a:t>duration) using </a:t>
            </a:r>
            <a:r>
              <a:rPr lang="en-US" dirty="0"/>
              <a:t>fast-switching.</a:t>
            </a:r>
            <a:endParaRPr lang="en-US" sz="2800" dirty="0"/>
          </a:p>
        </p:txBody>
      </p:sp>
    </p:spTree>
    <p:extLst>
      <p:ext uri="{BB962C8B-B14F-4D97-AF65-F5344CB8AC3E}">
        <p14:creationId xmlns:p14="http://schemas.microsoft.com/office/powerpoint/2010/main" val="44485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59363"/>
          </a:xfrm>
        </p:spPr>
        <p:txBody>
          <a:bodyPr>
            <a:normAutofit/>
          </a:bodyPr>
          <a:lstStyle/>
          <a:p>
            <a:pPr algn="l"/>
            <a:r>
              <a:rPr lang="en-US" sz="2800" dirty="0"/>
              <a:t>PWM in DC Signals:</a:t>
            </a:r>
          </a:p>
        </p:txBody>
      </p:sp>
      <p:sp>
        <p:nvSpPr>
          <p:cNvPr id="3" name="Content Placeholder 2"/>
          <p:cNvSpPr>
            <a:spLocks noGrp="1"/>
          </p:cNvSpPr>
          <p:nvPr>
            <p:ph idx="1"/>
          </p:nvPr>
        </p:nvSpPr>
        <p:spPr>
          <a:xfrm>
            <a:off x="913796" y="1268964"/>
            <a:ext cx="10353762" cy="4553339"/>
          </a:xfrm>
        </p:spPr>
        <p:txBody>
          <a:bodyPr>
            <a:noAutofit/>
          </a:bodyPr>
          <a:lstStyle/>
          <a:p>
            <a:r>
              <a:rPr lang="en-US" dirty="0"/>
              <a:t>Suppose we have a 12V DC power supply, but we want to control a 5V DC load, like an </a:t>
            </a:r>
            <a:r>
              <a:rPr lang="en-US" dirty="0" smtClean="0"/>
              <a:t>RGB LED</a:t>
            </a:r>
            <a:r>
              <a:rPr lang="en-US" dirty="0"/>
              <a:t>, as depicted in the following figure. In Circuit A, there’s a manual switch, and quickly </a:t>
            </a:r>
            <a:r>
              <a:rPr lang="en-US" dirty="0" smtClean="0"/>
              <a:t>toggling this </a:t>
            </a:r>
            <a:r>
              <a:rPr lang="en-US" dirty="0"/>
              <a:t>switch at regular intervals would result in either 12V or 0V at the output. </a:t>
            </a:r>
            <a:endParaRPr lang="en-US" dirty="0" smtClean="0"/>
          </a:p>
          <a:p>
            <a:r>
              <a:rPr lang="en-US" dirty="0" smtClean="0"/>
              <a:t>This </a:t>
            </a:r>
            <a:r>
              <a:rPr lang="en-US" dirty="0"/>
              <a:t>abrupt </a:t>
            </a:r>
            <a:r>
              <a:rPr lang="en-US" dirty="0" smtClean="0"/>
              <a:t>change can </a:t>
            </a:r>
            <a:r>
              <a:rPr lang="en-US" dirty="0"/>
              <a:t>potentially damage the LED</a:t>
            </a:r>
            <a:r>
              <a:rPr lang="en-US" dirty="0" smtClean="0"/>
              <a:t>.</a:t>
            </a:r>
          </a:p>
          <a:p>
            <a:r>
              <a:rPr lang="en-US" dirty="0" smtClean="0"/>
              <a:t> </a:t>
            </a:r>
            <a:r>
              <a:rPr lang="en-US" dirty="0"/>
              <a:t>However, in Circuit B, we replace the manual switch with </a:t>
            </a:r>
            <a:r>
              <a:rPr lang="en-US" dirty="0" smtClean="0"/>
              <a:t>an automatic </a:t>
            </a:r>
            <a:r>
              <a:rPr lang="en-US" dirty="0"/>
              <a:t>switch, like a transistor, which enables accurate and fast switching in nanoseconds.</a:t>
            </a:r>
          </a:p>
          <a:p>
            <a:r>
              <a:rPr lang="en-US" dirty="0"/>
              <a:t>This fast switching maintains a continuous output. If the transistor is ON and OFF for an </a:t>
            </a:r>
            <a:r>
              <a:rPr lang="en-US" dirty="0" smtClean="0"/>
              <a:t>equal amount </a:t>
            </a:r>
            <a:r>
              <a:rPr lang="en-US" dirty="0"/>
              <a:t>of time, the output signal reduces from 12V to 6V, causing the LED to light up. For </a:t>
            </a:r>
            <a:r>
              <a:rPr lang="en-US" dirty="0" smtClean="0"/>
              <a:t>precise 5V </a:t>
            </a:r>
            <a:r>
              <a:rPr lang="en-US" dirty="0"/>
              <a:t>output, the ON period of the transistor must be further reduced. </a:t>
            </a:r>
            <a:endParaRPr lang="en-US" dirty="0" smtClean="0"/>
          </a:p>
          <a:p>
            <a:r>
              <a:rPr lang="en-US" dirty="0" smtClean="0"/>
              <a:t>Two </a:t>
            </a:r>
            <a:r>
              <a:rPr lang="en-US" dirty="0"/>
              <a:t>essential factors in </a:t>
            </a:r>
            <a:r>
              <a:rPr lang="en-US" dirty="0" smtClean="0"/>
              <a:t>PWM are </a:t>
            </a:r>
            <a:r>
              <a:rPr lang="en-US" dirty="0"/>
              <a:t>the switching frequency and the duty cycle.</a:t>
            </a:r>
          </a:p>
        </p:txBody>
      </p:sp>
    </p:spTree>
    <p:extLst>
      <p:ext uri="{BB962C8B-B14F-4D97-AF65-F5344CB8AC3E}">
        <p14:creationId xmlns:p14="http://schemas.microsoft.com/office/powerpoint/2010/main" val="3483155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78024"/>
          </a:xfrm>
        </p:spPr>
        <p:txBody>
          <a:bodyPr>
            <a:normAutofit/>
          </a:bodyPr>
          <a:lstStyle/>
          <a:p>
            <a:pPr algn="l"/>
            <a:r>
              <a:rPr lang="en-US" sz="2800" dirty="0"/>
              <a:t>Switching Frequency:</a:t>
            </a:r>
          </a:p>
        </p:txBody>
      </p:sp>
      <p:sp>
        <p:nvSpPr>
          <p:cNvPr id="3" name="Content Placeholder 2"/>
          <p:cNvSpPr>
            <a:spLocks noGrp="1"/>
          </p:cNvSpPr>
          <p:nvPr>
            <p:ph idx="1"/>
          </p:nvPr>
        </p:nvSpPr>
        <p:spPr>
          <a:xfrm>
            <a:off x="913796" y="1287626"/>
            <a:ext cx="10353762" cy="4503575"/>
          </a:xfrm>
        </p:spPr>
        <p:txBody>
          <a:bodyPr>
            <a:noAutofit/>
          </a:bodyPr>
          <a:lstStyle/>
          <a:p>
            <a:r>
              <a:rPr lang="en-US" dirty="0"/>
              <a:t>The frequency (or rate) at which the transistor operates is known as the switching frequency.</a:t>
            </a:r>
          </a:p>
          <a:p>
            <a:r>
              <a:rPr lang="en-US" dirty="0"/>
              <a:t>Typically, microcontrollers or 555 Timers are used to generate PWM pulses. An 8-bit </a:t>
            </a:r>
            <a:r>
              <a:rPr lang="en-US" dirty="0" smtClean="0"/>
              <a:t>microcontroller</a:t>
            </a:r>
            <a:r>
              <a:rPr lang="ar-EG" dirty="0" smtClean="0"/>
              <a:t> </a:t>
            </a:r>
            <a:r>
              <a:rPr lang="en-US" dirty="0" smtClean="0"/>
              <a:t>can </a:t>
            </a:r>
            <a:r>
              <a:rPr lang="en-US" dirty="0"/>
              <a:t>generate a PWM pulse ranging from 4MHz to 80MHz, so, for example, if we’re generating a</a:t>
            </a:r>
          </a:p>
          <a:p>
            <a:r>
              <a:rPr lang="en-US" dirty="0"/>
              <a:t>20MHz PWM pulse:</a:t>
            </a:r>
          </a:p>
          <a:p>
            <a:r>
              <a:rPr lang="en-US" dirty="0"/>
              <a:t>t = 1/f</a:t>
            </a:r>
          </a:p>
          <a:p>
            <a:r>
              <a:rPr lang="en-US" dirty="0"/>
              <a:t>t = 1/20MHz</a:t>
            </a:r>
          </a:p>
          <a:p>
            <a:r>
              <a:rPr lang="en-US" dirty="0"/>
              <a:t>t = 0.066us</a:t>
            </a:r>
          </a:p>
          <a:p>
            <a:r>
              <a:rPr lang="en-US" dirty="0"/>
              <a:t>This means the time period of a single PWM pulse is 0.066 microseconds, indicating how </a:t>
            </a:r>
            <a:r>
              <a:rPr lang="en-US" dirty="0" smtClean="0"/>
              <a:t>fast</a:t>
            </a:r>
            <a:r>
              <a:rPr lang="ar-EG" dirty="0" smtClean="0"/>
              <a:t> </a:t>
            </a:r>
            <a:r>
              <a:rPr lang="en-US" dirty="0" smtClean="0"/>
              <a:t>it </a:t>
            </a:r>
            <a:r>
              <a:rPr lang="en-US" dirty="0"/>
              <a:t>switches.</a:t>
            </a:r>
          </a:p>
        </p:txBody>
      </p:sp>
    </p:spTree>
    <p:extLst>
      <p:ext uri="{BB962C8B-B14F-4D97-AF65-F5344CB8AC3E}">
        <p14:creationId xmlns:p14="http://schemas.microsoft.com/office/powerpoint/2010/main" val="410973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71331"/>
          </a:xfrm>
        </p:spPr>
        <p:txBody>
          <a:bodyPr>
            <a:normAutofit/>
          </a:bodyPr>
          <a:lstStyle/>
          <a:p>
            <a:pPr algn="l"/>
            <a:r>
              <a:rPr lang="en-US" sz="2800" dirty="0"/>
              <a:t>Duty Cycle:</a:t>
            </a:r>
          </a:p>
        </p:txBody>
      </p:sp>
      <p:sp>
        <p:nvSpPr>
          <p:cNvPr id="3" name="Content Placeholder 2"/>
          <p:cNvSpPr>
            <a:spLocks noGrp="1"/>
          </p:cNvSpPr>
          <p:nvPr>
            <p:ph idx="1"/>
          </p:nvPr>
        </p:nvSpPr>
        <p:spPr>
          <a:xfrm>
            <a:off x="913796" y="1278294"/>
            <a:ext cx="10353762" cy="4512906"/>
          </a:xfrm>
        </p:spPr>
        <p:txBody>
          <a:bodyPr>
            <a:noAutofit/>
          </a:bodyPr>
          <a:lstStyle/>
          <a:p>
            <a:r>
              <a:rPr lang="en-US" sz="2400" dirty="0"/>
              <a:t>In one cycle of a PWM pulse, the ON period of the pulse is referred to as the duty cycle. </a:t>
            </a:r>
            <a:r>
              <a:rPr lang="en-US" sz="2400" dirty="0" smtClean="0"/>
              <a:t>For</a:t>
            </a:r>
            <a:r>
              <a:rPr lang="ar-EG" sz="2400" dirty="0" smtClean="0"/>
              <a:t> </a:t>
            </a:r>
            <a:r>
              <a:rPr lang="en-US" sz="2400" dirty="0" smtClean="0"/>
              <a:t>instance</a:t>
            </a:r>
            <a:r>
              <a:rPr lang="en-US" sz="2400" dirty="0"/>
              <a:t>, if the transistor is switching at 50%, it means that half of the cycle is ON. </a:t>
            </a:r>
            <a:endParaRPr lang="ar-EG" sz="2400" dirty="0" smtClean="0"/>
          </a:p>
          <a:p>
            <a:r>
              <a:rPr lang="en-US" sz="2400" dirty="0" smtClean="0"/>
              <a:t>If you’ve</a:t>
            </a:r>
            <a:r>
              <a:rPr lang="ar-EG" sz="2400" dirty="0" smtClean="0"/>
              <a:t> </a:t>
            </a:r>
            <a:r>
              <a:rPr lang="en-US" sz="2400" dirty="0" smtClean="0"/>
              <a:t>worked </a:t>
            </a:r>
            <a:r>
              <a:rPr lang="en-US" sz="2400" dirty="0"/>
              <a:t>with a DC motor, you’ve likely noticed that its speed varies with changes in input voltage.</a:t>
            </a:r>
          </a:p>
          <a:p>
            <a:r>
              <a:rPr lang="en-US" sz="2400" dirty="0"/>
              <a:t>In PWM, electrical signals are passed through fast-switching devices like FETs, MOSFETs, or </a:t>
            </a:r>
            <a:r>
              <a:rPr lang="en-US" sz="2400" dirty="0" smtClean="0"/>
              <a:t>IGBTs,</a:t>
            </a:r>
            <a:r>
              <a:rPr lang="ar-EG" sz="2400" dirty="0" smtClean="0"/>
              <a:t> </a:t>
            </a:r>
            <a:r>
              <a:rPr lang="en-US" sz="2400" dirty="0" smtClean="0"/>
              <a:t>which </a:t>
            </a:r>
            <a:r>
              <a:rPr lang="en-US" sz="2400" dirty="0"/>
              <a:t>are programmed to chop off the electrical signal at regular intervals. </a:t>
            </a:r>
            <a:endParaRPr lang="ar-EG" sz="2400" dirty="0" smtClean="0"/>
          </a:p>
          <a:p>
            <a:r>
              <a:rPr lang="en-US" sz="2400" dirty="0" smtClean="0"/>
              <a:t>PWM </a:t>
            </a:r>
            <a:r>
              <a:rPr lang="en-US" sz="2400" dirty="0"/>
              <a:t>is </a:t>
            </a:r>
            <a:r>
              <a:rPr lang="en-US" sz="2400" dirty="0" smtClean="0"/>
              <a:t>primarily</a:t>
            </a:r>
            <a:r>
              <a:rPr lang="ar-EG" sz="2400" dirty="0" smtClean="0"/>
              <a:t> </a:t>
            </a:r>
            <a:r>
              <a:rPr lang="en-US" sz="2400" dirty="0" smtClean="0"/>
              <a:t>used </a:t>
            </a:r>
            <a:r>
              <a:rPr lang="en-US" sz="2400" dirty="0"/>
              <a:t>to generate an analog signal from a digital source.</a:t>
            </a:r>
          </a:p>
        </p:txBody>
      </p:sp>
    </p:spTree>
    <p:extLst>
      <p:ext uri="{BB962C8B-B14F-4D97-AF65-F5344CB8AC3E}">
        <p14:creationId xmlns:p14="http://schemas.microsoft.com/office/powerpoint/2010/main" val="2015249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555" y="306967"/>
            <a:ext cx="11374018" cy="6370975"/>
          </a:xfrm>
          <a:prstGeom prst="rect">
            <a:avLst/>
          </a:prstGeom>
        </p:spPr>
        <p:txBody>
          <a:bodyPr wrap="square">
            <a:spAutoFit/>
          </a:bodyPr>
          <a:lstStyle/>
          <a:p>
            <a:r>
              <a:rPr lang="en-US" sz="2400" dirty="0">
                <a:latin typeface="MyriadPro-Regular"/>
              </a:rPr>
              <a:t>It acts as a controller, managing the input current delivered to the load, switching </a:t>
            </a:r>
            <a:r>
              <a:rPr lang="en-US" sz="2400" dirty="0" smtClean="0">
                <a:latin typeface="MyriadPro-Regular"/>
              </a:rPr>
              <a:t>between</a:t>
            </a:r>
            <a:r>
              <a:rPr lang="ar-EG" sz="2400" dirty="0" smtClean="0">
                <a:latin typeface="MyriadPro-Regular"/>
              </a:rPr>
              <a:t> </a:t>
            </a:r>
            <a:r>
              <a:rPr lang="en-US" sz="2400" dirty="0" smtClean="0">
                <a:latin typeface="MyriadPro-Regular"/>
              </a:rPr>
              <a:t>high </a:t>
            </a:r>
            <a:r>
              <a:rPr lang="en-US" sz="2400" dirty="0">
                <a:latin typeface="MyriadPro-Regular"/>
              </a:rPr>
              <a:t>(indicating 5V) and low (indicating ground signal) values</a:t>
            </a:r>
            <a:r>
              <a:rPr lang="en-US" sz="2400" dirty="0" smtClean="0">
                <a:latin typeface="MyriadPro-Regular"/>
              </a:rPr>
              <a:t>.</a:t>
            </a:r>
            <a:endParaRPr lang="ar-EG" sz="2400" dirty="0" smtClean="0">
              <a:latin typeface="MyriadPro-Regular"/>
            </a:endParaRPr>
          </a:p>
          <a:p>
            <a:endParaRPr lang="ar-EG" sz="2400" dirty="0" smtClean="0">
              <a:latin typeface="MyriadPro-Regular"/>
            </a:endParaRPr>
          </a:p>
          <a:p>
            <a:r>
              <a:rPr lang="en-US" sz="2400" dirty="0" smtClean="0">
                <a:latin typeface="MyriadPro-Regular"/>
              </a:rPr>
              <a:t> </a:t>
            </a:r>
            <a:r>
              <a:rPr lang="en-US" sz="2400" dirty="0">
                <a:latin typeface="MyriadPro-Regular"/>
              </a:rPr>
              <a:t>It’s important to note that the </a:t>
            </a:r>
            <a:r>
              <a:rPr lang="en-US" sz="2400" dirty="0" smtClean="0">
                <a:latin typeface="MyriadPro-Regular"/>
              </a:rPr>
              <a:t>high</a:t>
            </a:r>
            <a:r>
              <a:rPr lang="ar-EG" sz="2400" dirty="0" smtClean="0">
                <a:latin typeface="MyriadPro-Regular"/>
              </a:rPr>
              <a:t> </a:t>
            </a:r>
            <a:r>
              <a:rPr lang="en-US" sz="2400" dirty="0" smtClean="0">
                <a:latin typeface="MyriadPro-Regular"/>
              </a:rPr>
              <a:t>value </a:t>
            </a:r>
            <a:r>
              <a:rPr lang="en-US" sz="2400" dirty="0">
                <a:latin typeface="MyriadPro-Regular"/>
              </a:rPr>
              <a:t>doesn’t necessarily correspond to </a:t>
            </a:r>
            <a:r>
              <a:rPr lang="en-US" sz="2400" dirty="0" smtClean="0">
                <a:latin typeface="MyriadPro-Regular"/>
              </a:rPr>
              <a:t>5V</a:t>
            </a:r>
            <a:endParaRPr lang="ar-EG" sz="2400" dirty="0" smtClean="0">
              <a:latin typeface="MyriadPro-Regular"/>
            </a:endParaRPr>
          </a:p>
          <a:p>
            <a:r>
              <a:rPr lang="en-US" sz="2400" dirty="0" smtClean="0">
                <a:latin typeface="MyriadPro-Regular"/>
              </a:rPr>
              <a:t> </a:t>
            </a:r>
            <a:r>
              <a:rPr lang="en-US" sz="2400" dirty="0">
                <a:latin typeface="MyriadPro-Regular"/>
              </a:rPr>
              <a:t>it can vary based on the load’s operating voltage. </a:t>
            </a:r>
            <a:endParaRPr lang="ar-EG" sz="2400" dirty="0" smtClean="0">
              <a:latin typeface="MyriadPro-Regular"/>
            </a:endParaRPr>
          </a:p>
          <a:p>
            <a:endParaRPr lang="ar-EG" sz="2400" dirty="0" smtClean="0">
              <a:latin typeface="MyriadPro-Regular"/>
            </a:endParaRPr>
          </a:p>
          <a:p>
            <a:r>
              <a:rPr lang="en-US" sz="2400" dirty="0" smtClean="0">
                <a:latin typeface="MyriadPro-Regular"/>
              </a:rPr>
              <a:t>The</a:t>
            </a:r>
            <a:r>
              <a:rPr lang="ar-EG" sz="2400" dirty="0" smtClean="0">
                <a:latin typeface="MyriadPro-Regular"/>
              </a:rPr>
              <a:t> </a:t>
            </a:r>
            <a:r>
              <a:rPr lang="en-US" sz="2400" dirty="0" smtClean="0">
                <a:latin typeface="MyriadPro-Regular"/>
              </a:rPr>
              <a:t>5V </a:t>
            </a:r>
            <a:r>
              <a:rPr lang="en-US" sz="2400" dirty="0">
                <a:latin typeface="MyriadPro-Regular"/>
              </a:rPr>
              <a:t>reference is used here to illustrate how PWM alternates between high and low values. </a:t>
            </a:r>
            <a:endParaRPr lang="ar-EG" sz="2400" dirty="0" smtClean="0">
              <a:latin typeface="MyriadPro-Regular"/>
            </a:endParaRPr>
          </a:p>
          <a:p>
            <a:endParaRPr lang="ar-EG" sz="2400" dirty="0" smtClean="0">
              <a:latin typeface="MyriadPro-Regular"/>
            </a:endParaRPr>
          </a:p>
          <a:p>
            <a:r>
              <a:rPr lang="en-US" sz="2400" dirty="0" smtClean="0">
                <a:latin typeface="MyriadPro-Regular"/>
              </a:rPr>
              <a:t>PWM</a:t>
            </a:r>
            <a:r>
              <a:rPr lang="ar-EG" sz="2400" dirty="0" smtClean="0">
                <a:latin typeface="MyriadPro-Regular"/>
              </a:rPr>
              <a:t> </a:t>
            </a:r>
            <a:r>
              <a:rPr lang="en-US" sz="2400" dirty="0" smtClean="0">
                <a:latin typeface="MyriadPro-Regular"/>
              </a:rPr>
              <a:t>operates </a:t>
            </a:r>
            <a:r>
              <a:rPr lang="en-US" sz="2400" dirty="0">
                <a:latin typeface="MyriadPro-Regular"/>
              </a:rPr>
              <a:t>as a controlled switch that regulates the current delivered to the load. </a:t>
            </a:r>
            <a:endParaRPr lang="ar-EG" sz="2400" dirty="0" smtClean="0">
              <a:latin typeface="MyriadPro-Regular"/>
            </a:endParaRPr>
          </a:p>
          <a:p>
            <a:endParaRPr lang="ar-EG" sz="2400" dirty="0" smtClean="0">
              <a:latin typeface="MyriadPro-Regular"/>
            </a:endParaRPr>
          </a:p>
          <a:p>
            <a:r>
              <a:rPr lang="en-US" sz="2400" dirty="0" smtClean="0">
                <a:latin typeface="MyriadPro-Regular"/>
              </a:rPr>
              <a:t>When </a:t>
            </a:r>
            <a:r>
              <a:rPr lang="en-US" sz="2400" dirty="0">
                <a:latin typeface="MyriadPro-Regular"/>
              </a:rPr>
              <a:t>the </a:t>
            </a:r>
            <a:r>
              <a:rPr lang="en-US" sz="2400" dirty="0" smtClean="0">
                <a:latin typeface="MyriadPro-Regular"/>
              </a:rPr>
              <a:t>switch</a:t>
            </a:r>
            <a:r>
              <a:rPr lang="ar-EG" sz="2400" dirty="0" smtClean="0">
                <a:latin typeface="MyriadPro-Regular"/>
              </a:rPr>
              <a:t> </a:t>
            </a:r>
            <a:r>
              <a:rPr lang="en-US" sz="2400" dirty="0" smtClean="0">
                <a:latin typeface="MyriadPro-Regular"/>
              </a:rPr>
              <a:t>is </a:t>
            </a:r>
            <a:r>
              <a:rPr lang="en-US" sz="2400" dirty="0">
                <a:latin typeface="MyriadPro-Regular"/>
              </a:rPr>
              <a:t>off, no current is available for the load, and when it’s on, power is delivered to the load with </a:t>
            </a:r>
            <a:r>
              <a:rPr lang="en-US" sz="2400" dirty="0" smtClean="0">
                <a:latin typeface="MyriadPro-Regular"/>
              </a:rPr>
              <a:t>no</a:t>
            </a:r>
            <a:r>
              <a:rPr lang="ar-EG" sz="2400" dirty="0" smtClean="0">
                <a:latin typeface="MyriadPro-Regular"/>
              </a:rPr>
              <a:t> </a:t>
            </a:r>
            <a:r>
              <a:rPr lang="en-US" sz="2400" dirty="0" smtClean="0">
                <a:latin typeface="MyriadPro-Regular"/>
              </a:rPr>
              <a:t>voltage drop</a:t>
            </a:r>
            <a:endParaRPr lang="ar-EG" sz="2400" dirty="0" smtClean="0">
              <a:latin typeface="MyriadPro-Regular"/>
            </a:endParaRPr>
          </a:p>
          <a:p>
            <a:endParaRPr lang="ar-EG" sz="2400" dirty="0" smtClean="0">
              <a:latin typeface="MyriadPro-Regular"/>
            </a:endParaRPr>
          </a:p>
          <a:p>
            <a:r>
              <a:rPr lang="en-US" sz="2400" dirty="0" smtClean="0">
                <a:latin typeface="MyriadPro-Regular"/>
              </a:rPr>
              <a:t> </a:t>
            </a:r>
            <a:r>
              <a:rPr lang="en-US" sz="2400" dirty="0">
                <a:latin typeface="MyriadPro-Regular"/>
              </a:rPr>
              <a:t>PWM controllers are essential where minimizing power losses by delivering power</a:t>
            </a:r>
          </a:p>
          <a:p>
            <a:r>
              <a:rPr lang="en-US" sz="2400" dirty="0">
                <a:latin typeface="MyriadPro-Regular"/>
              </a:rPr>
              <a:t>to the load in pulses is preferred over continuous supply.</a:t>
            </a:r>
            <a:endParaRPr lang="en-US" sz="2400" dirty="0"/>
          </a:p>
        </p:txBody>
      </p:sp>
    </p:spTree>
    <p:extLst>
      <p:ext uri="{BB962C8B-B14F-4D97-AF65-F5344CB8AC3E}">
        <p14:creationId xmlns:p14="http://schemas.microsoft.com/office/powerpoint/2010/main" val="161211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2302" y="877507"/>
            <a:ext cx="5912644" cy="4030395"/>
          </a:xfrm>
          <a:prstGeom prst="rect">
            <a:avLst/>
          </a:prstGeom>
        </p:spPr>
      </p:pic>
      <p:sp>
        <p:nvSpPr>
          <p:cNvPr id="3" name="Rectangle 2"/>
          <p:cNvSpPr/>
          <p:nvPr/>
        </p:nvSpPr>
        <p:spPr>
          <a:xfrm>
            <a:off x="139959" y="1092771"/>
            <a:ext cx="5477070" cy="4622419"/>
          </a:xfrm>
          <a:prstGeom prst="rect">
            <a:avLst/>
          </a:prstGeom>
        </p:spPr>
        <p:txBody>
          <a:bodyPr wrap="square">
            <a:spAutoFit/>
          </a:bodyPr>
          <a:lstStyle/>
          <a:p>
            <a:r>
              <a:rPr lang="en-US" sz="2400" dirty="0">
                <a:latin typeface="MyriadPro-Regular"/>
              </a:rPr>
              <a:t>PWM can be defined by the duty cycle and the frequency at which the duty cycle </a:t>
            </a:r>
            <a:r>
              <a:rPr lang="en-US" sz="2400" dirty="0" smtClean="0">
                <a:latin typeface="MyriadPro-Regular"/>
              </a:rPr>
              <a:t>repeats</a:t>
            </a:r>
            <a:r>
              <a:rPr lang="ar-EG" sz="2400" dirty="0" smtClean="0">
                <a:latin typeface="MyriadPro-Regular"/>
              </a:rPr>
              <a:t> </a:t>
            </a:r>
            <a:r>
              <a:rPr lang="en-US" sz="2400" dirty="0" smtClean="0">
                <a:latin typeface="MyriadPro-Regular"/>
              </a:rPr>
              <a:t>each </a:t>
            </a:r>
            <a:r>
              <a:rPr lang="en-US" sz="2400" dirty="0">
                <a:latin typeface="MyriadPro-Regular"/>
              </a:rPr>
              <a:t>second. </a:t>
            </a:r>
            <a:endParaRPr lang="ar-EG" sz="2400" dirty="0" smtClean="0">
              <a:latin typeface="MyriadPro-Regular"/>
            </a:endParaRPr>
          </a:p>
          <a:p>
            <a:endParaRPr lang="ar-EG" sz="2400" dirty="0" smtClean="0">
              <a:latin typeface="MyriadPro-Regular"/>
            </a:endParaRPr>
          </a:p>
          <a:p>
            <a:r>
              <a:rPr lang="en-US" sz="2400" dirty="0" smtClean="0">
                <a:latin typeface="MyriadPro-Regular"/>
              </a:rPr>
              <a:t>The </a:t>
            </a:r>
            <a:r>
              <a:rPr lang="en-US" sz="2400" dirty="0">
                <a:latin typeface="MyriadPro-Regular"/>
              </a:rPr>
              <a:t>duty cycle represents the amount of time the signal switches between the </a:t>
            </a:r>
            <a:r>
              <a:rPr lang="en-US" sz="2400" dirty="0" smtClean="0">
                <a:latin typeface="MyriadPro-Regular"/>
              </a:rPr>
              <a:t>ON</a:t>
            </a:r>
            <a:r>
              <a:rPr lang="ar-EG" sz="2400" dirty="0" smtClean="0">
                <a:latin typeface="MyriadPro-Regular"/>
              </a:rPr>
              <a:t> </a:t>
            </a:r>
            <a:r>
              <a:rPr lang="en-US" sz="2400" dirty="0" smtClean="0">
                <a:latin typeface="MyriadPro-Regular"/>
              </a:rPr>
              <a:t>and </a:t>
            </a:r>
            <a:r>
              <a:rPr lang="en-US" sz="2400" dirty="0">
                <a:latin typeface="MyriadPro-Regular"/>
              </a:rPr>
              <a:t>OFF positions, expressed as a percentage</a:t>
            </a:r>
            <a:r>
              <a:rPr lang="en-US" sz="2400" dirty="0" smtClean="0">
                <a:latin typeface="MyriadPro-Regular"/>
              </a:rPr>
              <a:t>.</a:t>
            </a:r>
            <a:endParaRPr lang="ar-EG" sz="2400" dirty="0" smtClean="0">
              <a:latin typeface="MyriadPro-Regular"/>
            </a:endParaRPr>
          </a:p>
          <a:p>
            <a:endParaRPr lang="ar-EG" sz="2400" dirty="0" smtClean="0">
              <a:latin typeface="MyriadPro-Regular"/>
            </a:endParaRPr>
          </a:p>
          <a:p>
            <a:r>
              <a:rPr lang="en-US" sz="2400" dirty="0" smtClean="0">
                <a:latin typeface="MyriadPro-Regular"/>
              </a:rPr>
              <a:t> </a:t>
            </a:r>
            <a:r>
              <a:rPr lang="en-US" sz="2400" dirty="0">
                <a:latin typeface="MyriadPro-Regular"/>
              </a:rPr>
              <a:t>If the signal remains ON for half of the total </a:t>
            </a:r>
            <a:r>
              <a:rPr lang="en-US" sz="2400" dirty="0" smtClean="0">
                <a:latin typeface="MyriadPro-Regular"/>
              </a:rPr>
              <a:t>duty</a:t>
            </a:r>
            <a:r>
              <a:rPr lang="ar-EG" sz="2400" dirty="0" smtClean="0">
                <a:latin typeface="MyriadPro-Regular"/>
              </a:rPr>
              <a:t> </a:t>
            </a:r>
            <a:r>
              <a:rPr lang="en-US" sz="2400" dirty="0" smtClean="0">
                <a:latin typeface="MyriadPro-Regular"/>
              </a:rPr>
              <a:t>cycle </a:t>
            </a:r>
            <a:r>
              <a:rPr lang="en-US" sz="2400" dirty="0">
                <a:latin typeface="MyriadPro-Regular"/>
              </a:rPr>
              <a:t>and OFF for the other half, the duty cycle is 50</a:t>
            </a:r>
            <a:r>
              <a:rPr lang="en-US" sz="2400" dirty="0" smtClean="0">
                <a:latin typeface="MyriadPro-Regular"/>
              </a:rPr>
              <a:t>%.</a:t>
            </a:r>
            <a:endParaRPr lang="ar-EG" sz="2400" dirty="0" smtClean="0">
              <a:latin typeface="MyriadPro-Regular"/>
            </a:endParaRPr>
          </a:p>
        </p:txBody>
      </p:sp>
    </p:spTree>
    <p:extLst>
      <p:ext uri="{BB962C8B-B14F-4D97-AF65-F5344CB8AC3E}">
        <p14:creationId xmlns:p14="http://schemas.microsoft.com/office/powerpoint/2010/main" val="3577692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34008"/>
          </a:xfrm>
        </p:spPr>
        <p:txBody>
          <a:bodyPr>
            <a:normAutofit/>
          </a:bodyPr>
          <a:lstStyle/>
          <a:p>
            <a:pPr algn="l"/>
            <a:r>
              <a:rPr lang="en-US" sz="2800" dirty="0"/>
              <a:t>PWM and Motor Control:</a:t>
            </a:r>
          </a:p>
        </p:txBody>
      </p:sp>
      <p:sp>
        <p:nvSpPr>
          <p:cNvPr id="3" name="Content Placeholder 2"/>
          <p:cNvSpPr>
            <a:spLocks noGrp="1"/>
          </p:cNvSpPr>
          <p:nvPr>
            <p:ph idx="1"/>
          </p:nvPr>
        </p:nvSpPr>
        <p:spPr>
          <a:xfrm>
            <a:off x="913796" y="1343609"/>
            <a:ext cx="10353762" cy="4447591"/>
          </a:xfrm>
        </p:spPr>
        <p:txBody>
          <a:bodyPr/>
          <a:lstStyle/>
          <a:p>
            <a:r>
              <a:rPr lang="en-US" dirty="0" smtClean="0"/>
              <a:t> </a:t>
            </a:r>
            <a:r>
              <a:rPr lang="en-US" sz="2400" dirty="0"/>
              <a:t>the motor’s speed is directly proportional to the </a:t>
            </a:r>
            <a:r>
              <a:rPr lang="en-US" sz="2400" dirty="0" smtClean="0"/>
              <a:t>duration</a:t>
            </a:r>
            <a:r>
              <a:rPr lang="ar-EG" sz="2400" dirty="0" smtClean="0"/>
              <a:t> </a:t>
            </a:r>
            <a:r>
              <a:rPr lang="en-US" sz="2400" dirty="0" smtClean="0"/>
              <a:t>of </a:t>
            </a:r>
            <a:r>
              <a:rPr lang="en-US" sz="2400" dirty="0"/>
              <a:t>the ON signal within the duty cycle. A longer ON duration results in faster motor </a:t>
            </a:r>
            <a:r>
              <a:rPr lang="en-US" sz="2400" dirty="0" smtClean="0"/>
              <a:t>rotation,</a:t>
            </a:r>
            <a:r>
              <a:rPr lang="ar-EG" sz="2400" dirty="0" smtClean="0"/>
              <a:t> </a:t>
            </a:r>
            <a:r>
              <a:rPr lang="en-US" sz="2400" dirty="0" smtClean="0"/>
              <a:t>while </a:t>
            </a:r>
            <a:r>
              <a:rPr lang="en-US" sz="2400" dirty="0"/>
              <a:t>a longer OFF duration leads to slower motor speed</a:t>
            </a:r>
            <a:r>
              <a:rPr lang="en-US" sz="2400" dirty="0" smtClean="0"/>
              <a:t>.</a:t>
            </a:r>
            <a:endParaRPr lang="ar-EG" sz="2400" dirty="0"/>
          </a:p>
          <a:p>
            <a:r>
              <a:rPr lang="en-US" sz="2400" dirty="0"/>
              <a:t>Using PWM for motor control </a:t>
            </a:r>
            <a:r>
              <a:rPr lang="en-US" sz="2400" dirty="0" smtClean="0"/>
              <a:t>offers</a:t>
            </a:r>
            <a:r>
              <a:rPr lang="ar-EG" sz="2400" dirty="0" smtClean="0"/>
              <a:t> </a:t>
            </a:r>
            <a:r>
              <a:rPr lang="en-US" sz="2400" dirty="0" smtClean="0"/>
              <a:t>advantages </a:t>
            </a:r>
            <a:r>
              <a:rPr lang="en-US" sz="2400" dirty="0"/>
              <a:t>over simply varying the analog signal </a:t>
            </a:r>
            <a:r>
              <a:rPr lang="en-US" sz="2400" dirty="0" smtClean="0"/>
              <a:t>to </a:t>
            </a:r>
            <a:r>
              <a:rPr lang="en-US" sz="2400" dirty="0"/>
              <a:t>the motor</a:t>
            </a:r>
            <a:r>
              <a:rPr lang="en-US" sz="2400" dirty="0" smtClean="0"/>
              <a:t>.</a:t>
            </a:r>
            <a:endParaRPr lang="ar-EG" sz="2400" dirty="0" smtClean="0"/>
          </a:p>
          <a:p>
            <a:r>
              <a:rPr lang="en-US" sz="2400" dirty="0"/>
              <a:t>PWM, on the other hand, delivers power in pulses, ensuring the motor terminals are either </a:t>
            </a:r>
            <a:r>
              <a:rPr lang="en-US" sz="2400" dirty="0" smtClean="0"/>
              <a:t>fully</a:t>
            </a:r>
            <a:r>
              <a:rPr lang="ar-EG" sz="2400" dirty="0" smtClean="0"/>
              <a:t> </a:t>
            </a:r>
            <a:r>
              <a:rPr lang="en-US" sz="2400" dirty="0" smtClean="0"/>
              <a:t>ON </a:t>
            </a:r>
            <a:r>
              <a:rPr lang="en-US" sz="2400" dirty="0"/>
              <a:t>or OFF.</a:t>
            </a:r>
          </a:p>
        </p:txBody>
      </p:sp>
    </p:spTree>
    <p:extLst>
      <p:ext uri="{BB962C8B-B14F-4D97-AF65-F5344CB8AC3E}">
        <p14:creationId xmlns:p14="http://schemas.microsoft.com/office/powerpoint/2010/main" val="359086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086259-2D78-EA21-DDD4-5A454E2D7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FED5C0F-25BD-8676-785C-82EBE674604B}"/>
              </a:ext>
            </a:extLst>
          </p:cNvPr>
          <p:cNvSpPr>
            <a:spLocks noGrp="1"/>
          </p:cNvSpPr>
          <p:nvPr>
            <p:ph idx="1"/>
          </p:nvPr>
        </p:nvSpPr>
        <p:spPr>
          <a:xfrm>
            <a:off x="0" y="2096064"/>
            <a:ext cx="12192000" cy="4761936"/>
          </a:xfrm>
        </p:spPr>
        <p:txBody>
          <a:bodyPr>
            <a:normAutofit/>
          </a:bodyPr>
          <a:lstStyle/>
          <a:p>
            <a:pPr marL="0" indent="0">
              <a:buNone/>
            </a:pPr>
            <a:r>
              <a:rPr lang="en-US" sz="2800" dirty="0"/>
              <a:t>They are often used to </a:t>
            </a:r>
            <a:endParaRPr lang="en-US" sz="2800" dirty="0" smtClean="0"/>
          </a:p>
          <a:p>
            <a:r>
              <a:rPr lang="en-US" sz="2800" dirty="0" smtClean="0"/>
              <a:t>control </a:t>
            </a:r>
            <a:r>
              <a:rPr lang="en-US" sz="2800" dirty="0"/>
              <a:t>the behavior of electronic systems, such as turning lights on and </a:t>
            </a:r>
            <a:r>
              <a:rPr lang="en-US" sz="2800" dirty="0" smtClean="0"/>
              <a:t>off</a:t>
            </a:r>
          </a:p>
          <a:p>
            <a:r>
              <a:rPr lang="en-US" sz="2800" dirty="0" smtClean="0"/>
              <a:t>regulating </a:t>
            </a:r>
            <a:r>
              <a:rPr lang="en-US" sz="2800" dirty="0"/>
              <a:t>the temperature of a room</a:t>
            </a:r>
            <a:r>
              <a:rPr lang="en-US" sz="2800" dirty="0" smtClean="0"/>
              <a:t>.</a:t>
            </a:r>
          </a:p>
          <a:p>
            <a:pPr marL="0" indent="0">
              <a:buNone/>
            </a:pPr>
            <a:endParaRPr lang="en-US" sz="2800" dirty="0"/>
          </a:p>
          <a:p>
            <a:pPr marL="0" indent="0">
              <a:buNone/>
            </a:pPr>
            <a:r>
              <a:rPr lang="en-US" sz="2800" dirty="0" smtClean="0"/>
              <a:t> </a:t>
            </a:r>
            <a:r>
              <a:rPr lang="en-US" sz="2800" dirty="0"/>
              <a:t>Microcontrollers can also be used to read data from sensors and actuate devices based on that data</a:t>
            </a:r>
          </a:p>
        </p:txBody>
      </p:sp>
    </p:spTree>
    <p:extLst>
      <p:ext uri="{BB962C8B-B14F-4D97-AF65-F5344CB8AC3E}">
        <p14:creationId xmlns:p14="http://schemas.microsoft.com/office/powerpoint/2010/main" val="38364571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LED Example:</a:t>
            </a:r>
          </a:p>
        </p:txBody>
      </p:sp>
      <p:sp>
        <p:nvSpPr>
          <p:cNvPr id="3" name="Content Placeholder 2"/>
          <p:cNvSpPr>
            <a:spLocks noGrp="1"/>
          </p:cNvSpPr>
          <p:nvPr>
            <p:ph idx="1"/>
          </p:nvPr>
        </p:nvSpPr>
        <p:spPr/>
        <p:txBody>
          <a:bodyPr>
            <a:normAutofit/>
          </a:bodyPr>
          <a:lstStyle/>
          <a:p>
            <a:r>
              <a:rPr lang="en-US" dirty="0"/>
              <a:t>Controlling an RGB LED is an excellent example to grasp the concept of PWM. </a:t>
            </a:r>
            <a:endParaRPr lang="ar-EG" dirty="0" smtClean="0"/>
          </a:p>
          <a:p>
            <a:pPr marL="0" indent="0">
              <a:buNone/>
            </a:pPr>
            <a:r>
              <a:rPr lang="ar-EG" dirty="0"/>
              <a:t> </a:t>
            </a:r>
            <a:r>
              <a:rPr lang="ar-EG" dirty="0" smtClean="0"/>
              <a:t> </a:t>
            </a:r>
            <a:r>
              <a:rPr lang="en-US" dirty="0" smtClean="0"/>
              <a:t>By</a:t>
            </a:r>
            <a:r>
              <a:rPr lang="ar-EG" dirty="0" smtClean="0"/>
              <a:t> </a:t>
            </a:r>
            <a:r>
              <a:rPr lang="en-US" dirty="0" smtClean="0"/>
              <a:t>adjusting </a:t>
            </a:r>
            <a:r>
              <a:rPr lang="en-US" dirty="0"/>
              <a:t>the duty cycle of each color and playing with their brightness, you </a:t>
            </a:r>
            <a:r>
              <a:rPr lang="en-US" dirty="0" smtClean="0"/>
              <a:t>can</a:t>
            </a:r>
            <a:endParaRPr lang="ar-EG" dirty="0" smtClean="0"/>
          </a:p>
          <a:p>
            <a:pPr marL="0" indent="0">
              <a:buNone/>
            </a:pPr>
            <a:r>
              <a:rPr lang="ar-EG" dirty="0"/>
              <a:t> </a:t>
            </a:r>
            <a:r>
              <a:rPr lang="ar-EG" dirty="0" smtClean="0"/>
              <a:t> </a:t>
            </a:r>
            <a:r>
              <a:rPr lang="en-US" dirty="0" smtClean="0"/>
              <a:t>achieve</a:t>
            </a:r>
            <a:r>
              <a:rPr lang="ar-EG" dirty="0" smtClean="0"/>
              <a:t> </a:t>
            </a:r>
            <a:r>
              <a:rPr lang="en-US" dirty="0" smtClean="0"/>
              <a:t>specific </a:t>
            </a:r>
            <a:r>
              <a:rPr lang="en-US" dirty="0"/>
              <a:t>colors. To avoid creating white light, </a:t>
            </a:r>
            <a:endParaRPr lang="ar-EG" dirty="0" smtClean="0"/>
          </a:p>
          <a:p>
            <a:pPr marL="0" indent="0">
              <a:buNone/>
            </a:pPr>
            <a:r>
              <a:rPr lang="ar-EG" dirty="0" smtClean="0"/>
              <a:t>  </a:t>
            </a:r>
            <a:r>
              <a:rPr lang="en-US" dirty="0" smtClean="0"/>
              <a:t>it’s </a:t>
            </a:r>
            <a:r>
              <a:rPr lang="en-US" dirty="0"/>
              <a:t>essential to vary the duty cycle </a:t>
            </a:r>
            <a:r>
              <a:rPr lang="en-US" dirty="0" smtClean="0"/>
              <a:t>differently</a:t>
            </a:r>
            <a:r>
              <a:rPr lang="ar-EG" dirty="0" smtClean="0"/>
              <a:t> </a:t>
            </a:r>
            <a:r>
              <a:rPr lang="en-US" dirty="0" smtClean="0"/>
              <a:t>for </a:t>
            </a:r>
            <a:r>
              <a:rPr lang="en-US" dirty="0"/>
              <a:t>each color</a:t>
            </a:r>
            <a:r>
              <a:rPr lang="en-US" dirty="0" smtClean="0"/>
              <a:t>.</a:t>
            </a:r>
            <a:endParaRPr lang="ar-EG" dirty="0" smtClean="0"/>
          </a:p>
          <a:p>
            <a:pPr marL="0" indent="0">
              <a:buNone/>
            </a:pPr>
            <a:r>
              <a:rPr lang="ar-EG" dirty="0"/>
              <a:t> </a:t>
            </a:r>
            <a:r>
              <a:rPr lang="en-US" dirty="0" smtClean="0"/>
              <a:t> </a:t>
            </a:r>
            <a:r>
              <a:rPr lang="en-US" dirty="0"/>
              <a:t>For instance, applying red light with a 10% duty cycle at 2 MHz speed </a:t>
            </a:r>
            <a:r>
              <a:rPr lang="en-US" dirty="0" smtClean="0"/>
              <a:t>means</a:t>
            </a:r>
            <a:r>
              <a:rPr lang="ar-EG" dirty="0" smtClean="0"/>
              <a:t> </a:t>
            </a:r>
            <a:r>
              <a:rPr lang="en-US" dirty="0" smtClean="0"/>
              <a:t>the </a:t>
            </a:r>
            <a:r>
              <a:rPr lang="en-US" dirty="0"/>
              <a:t>red </a:t>
            </a:r>
            <a:r>
              <a:rPr lang="en-US" dirty="0" smtClean="0"/>
              <a:t>light </a:t>
            </a:r>
            <a:r>
              <a:rPr lang="en-US" dirty="0"/>
              <a:t>will mostly be OFF. In contrast</a:t>
            </a:r>
            <a:r>
              <a:rPr lang="en-US" dirty="0" smtClean="0"/>
              <a:t>,</a:t>
            </a:r>
            <a:endParaRPr lang="ar-EG" dirty="0" smtClean="0"/>
          </a:p>
          <a:p>
            <a:pPr marL="0" indent="0">
              <a:buNone/>
            </a:pPr>
            <a:r>
              <a:rPr lang="en-US" dirty="0" smtClean="0"/>
              <a:t> </a:t>
            </a:r>
            <a:r>
              <a:rPr lang="en-US" dirty="0"/>
              <a:t>applying the same with a 10% duty cycle at </a:t>
            </a:r>
            <a:r>
              <a:rPr lang="en-US" dirty="0" smtClean="0"/>
              <a:t>100</a:t>
            </a:r>
            <a:r>
              <a:rPr lang="ar-EG" dirty="0" smtClean="0"/>
              <a:t> </a:t>
            </a:r>
            <a:r>
              <a:rPr lang="en-US" dirty="0" smtClean="0"/>
              <a:t>MHz </a:t>
            </a:r>
            <a:r>
              <a:rPr lang="en-US" dirty="0"/>
              <a:t>increases the contribution of the red light to the LED’s display.</a:t>
            </a:r>
          </a:p>
        </p:txBody>
      </p:sp>
    </p:spTree>
    <p:extLst>
      <p:ext uri="{BB962C8B-B14F-4D97-AF65-F5344CB8AC3E}">
        <p14:creationId xmlns:p14="http://schemas.microsoft.com/office/powerpoint/2010/main" val="86438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99322"/>
          </a:xfrm>
        </p:spPr>
        <p:txBody>
          <a:bodyPr>
            <a:normAutofit/>
          </a:bodyPr>
          <a:lstStyle/>
          <a:p>
            <a:pPr algn="l"/>
            <a:r>
              <a:rPr lang="en-US" sz="2800" dirty="0"/>
              <a:t>Computer Motherboard:</a:t>
            </a:r>
          </a:p>
        </p:txBody>
      </p:sp>
      <p:sp>
        <p:nvSpPr>
          <p:cNvPr id="3" name="Content Placeholder 2"/>
          <p:cNvSpPr>
            <a:spLocks noGrp="1"/>
          </p:cNvSpPr>
          <p:nvPr>
            <p:ph idx="1"/>
          </p:nvPr>
        </p:nvSpPr>
        <p:spPr>
          <a:xfrm>
            <a:off x="913796" y="1408922"/>
            <a:ext cx="10353762" cy="5234474"/>
          </a:xfrm>
        </p:spPr>
        <p:txBody>
          <a:bodyPr>
            <a:normAutofit lnSpcReduction="10000"/>
          </a:bodyPr>
          <a:lstStyle/>
          <a:p>
            <a:r>
              <a:rPr lang="en-US" dirty="0" smtClean="0"/>
              <a:t>Computer motherboards employ PWM signals to control the fans, providing power in pulses.</a:t>
            </a:r>
          </a:p>
          <a:p>
            <a:r>
              <a:rPr lang="en-US" dirty="0" smtClean="0"/>
              <a:t>Continuous power delivery without PWM could harm the board, as the fan would run at full</a:t>
            </a:r>
            <a:r>
              <a:rPr lang="ar-EG" dirty="0" smtClean="0"/>
              <a:t> </a:t>
            </a:r>
            <a:r>
              <a:rPr lang="en-US" dirty="0" smtClean="0"/>
              <a:t>speed without interruptions.</a:t>
            </a:r>
            <a:endParaRPr lang="ar-EG" dirty="0" smtClean="0"/>
          </a:p>
          <a:p>
            <a:r>
              <a:rPr lang="en-US" dirty="0" smtClean="0"/>
              <a:t>Some computer fans come with IC</a:t>
            </a:r>
            <a:r>
              <a:rPr lang="ar-EG" dirty="0" smtClean="0"/>
              <a:t> </a:t>
            </a:r>
            <a:r>
              <a:rPr lang="en-US" dirty="0" smtClean="0"/>
              <a:t>drive chips to ensure silent operation. It’s worth noting that PWM generated with a sloped duty</a:t>
            </a:r>
            <a:r>
              <a:rPr lang="ar-EG" dirty="0" smtClean="0"/>
              <a:t> </a:t>
            </a:r>
            <a:r>
              <a:rPr lang="en-US" dirty="0" smtClean="0"/>
              <a:t>cycle is preferred over a flat one, as the latter can produce a clicking sound at low fan speeds</a:t>
            </a:r>
            <a:endParaRPr lang="ar-EG" dirty="0" smtClean="0"/>
          </a:p>
          <a:p>
            <a:r>
              <a:rPr lang="en-US" dirty="0"/>
              <a:t>High duty cycles make the fan run at full speed</a:t>
            </a:r>
            <a:r>
              <a:rPr lang="en-US" dirty="0" smtClean="0"/>
              <a:t>,</a:t>
            </a:r>
            <a:endParaRPr lang="ar-EG" dirty="0" smtClean="0"/>
          </a:p>
          <a:p>
            <a:pPr marL="0" indent="0">
              <a:buNone/>
            </a:pPr>
            <a:r>
              <a:rPr lang="en-US" dirty="0" smtClean="0"/>
              <a:t> </a:t>
            </a:r>
            <a:r>
              <a:rPr lang="en-US" dirty="0"/>
              <a:t>resulting in an unpleasant ticking </a:t>
            </a:r>
            <a:r>
              <a:rPr lang="en-US" dirty="0" smtClean="0"/>
              <a:t>sound.</a:t>
            </a:r>
            <a:endParaRPr lang="ar-EG" dirty="0" smtClean="0"/>
          </a:p>
          <a:p>
            <a:pPr marL="0" indent="0">
              <a:buNone/>
            </a:pPr>
            <a:r>
              <a:rPr lang="en-US" dirty="0" smtClean="0"/>
              <a:t>To</a:t>
            </a:r>
            <a:r>
              <a:rPr lang="ar-EG" dirty="0" smtClean="0"/>
              <a:t> </a:t>
            </a:r>
            <a:r>
              <a:rPr lang="en-US" dirty="0" smtClean="0"/>
              <a:t>avoid </a:t>
            </a:r>
            <a:r>
              <a:rPr lang="en-US" dirty="0"/>
              <a:t>this, high-quality PWM fans </a:t>
            </a:r>
            <a:r>
              <a:rPr lang="en-US" dirty="0" smtClean="0"/>
              <a:t>with</a:t>
            </a:r>
            <a:endParaRPr lang="ar-EG" dirty="0" smtClean="0"/>
          </a:p>
          <a:p>
            <a:pPr marL="0" indent="0">
              <a:buNone/>
            </a:pPr>
            <a:r>
              <a:rPr lang="en-US" dirty="0" smtClean="0"/>
              <a:t> </a:t>
            </a:r>
            <a:r>
              <a:rPr lang="en-US" dirty="0"/>
              <a:t>IC drive chips are available, </a:t>
            </a:r>
            <a:endParaRPr lang="ar-EG" dirty="0" smtClean="0"/>
          </a:p>
          <a:p>
            <a:pPr marL="0" indent="0">
              <a:buNone/>
            </a:pPr>
            <a:r>
              <a:rPr lang="en-US" dirty="0" smtClean="0"/>
              <a:t>offering </a:t>
            </a:r>
            <a:r>
              <a:rPr lang="en-US" dirty="0"/>
              <a:t>a silent and </a:t>
            </a:r>
            <a:r>
              <a:rPr lang="en-US" dirty="0" smtClean="0"/>
              <a:t>efficient</a:t>
            </a:r>
            <a:r>
              <a:rPr lang="ar-EG" dirty="0" smtClean="0"/>
              <a:t> </a:t>
            </a:r>
            <a:r>
              <a:rPr lang="en-US" dirty="0" smtClean="0"/>
              <a:t>solution </a:t>
            </a:r>
            <a:r>
              <a:rPr lang="en-US" dirty="0"/>
              <a:t>that can extend the lifespan of the motherboard</a:t>
            </a:r>
          </a:p>
        </p:txBody>
      </p:sp>
      <p:pic>
        <p:nvPicPr>
          <p:cNvPr id="4" name="Picture 3"/>
          <p:cNvPicPr>
            <a:picLocks noChangeAspect="1"/>
          </p:cNvPicPr>
          <p:nvPr/>
        </p:nvPicPr>
        <p:blipFill>
          <a:blip r:embed="rId2"/>
          <a:stretch>
            <a:fillRect/>
          </a:stretch>
        </p:blipFill>
        <p:spPr>
          <a:xfrm>
            <a:off x="6941976" y="4026159"/>
            <a:ext cx="4251650" cy="2009586"/>
          </a:xfrm>
          <a:prstGeom prst="rect">
            <a:avLst/>
          </a:prstGeom>
        </p:spPr>
      </p:pic>
    </p:spTree>
    <p:extLst>
      <p:ext uri="{BB962C8B-B14F-4D97-AF65-F5344CB8AC3E}">
        <p14:creationId xmlns:p14="http://schemas.microsoft.com/office/powerpoint/2010/main" val="669493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27314"/>
          </a:xfrm>
        </p:spPr>
        <p:txBody>
          <a:bodyPr>
            <a:normAutofit/>
          </a:bodyPr>
          <a:lstStyle/>
          <a:p>
            <a:pPr algn="l"/>
            <a:r>
              <a:rPr lang="en-US" sz="2800" dirty="0"/>
              <a:t>PWM for Servo Control:</a:t>
            </a:r>
          </a:p>
        </p:txBody>
      </p:sp>
      <p:sp>
        <p:nvSpPr>
          <p:cNvPr id="3" name="Content Placeholder 2"/>
          <p:cNvSpPr>
            <a:spLocks noGrp="1"/>
          </p:cNvSpPr>
          <p:nvPr>
            <p:ph idx="1"/>
          </p:nvPr>
        </p:nvSpPr>
        <p:spPr>
          <a:xfrm>
            <a:off x="913796" y="1334278"/>
            <a:ext cx="10353762" cy="4456922"/>
          </a:xfrm>
        </p:spPr>
        <p:txBody>
          <a:bodyPr>
            <a:normAutofit lnSpcReduction="10000"/>
          </a:bodyPr>
          <a:lstStyle/>
          <a:p>
            <a:r>
              <a:rPr lang="en-US" sz="2400" dirty="0"/>
              <a:t>Servos play a crucial role in various applications, providing precise control over </a:t>
            </a:r>
            <a:r>
              <a:rPr lang="en-US" sz="2400" dirty="0" smtClean="0"/>
              <a:t>mechanical</a:t>
            </a:r>
            <a:r>
              <a:rPr lang="ar-EG" sz="2400" dirty="0" smtClean="0"/>
              <a:t> </a:t>
            </a:r>
            <a:r>
              <a:rPr lang="en-US" sz="2400" dirty="0" smtClean="0"/>
              <a:t>movements.</a:t>
            </a:r>
            <a:endParaRPr lang="ar-EG" sz="2400" dirty="0" smtClean="0"/>
          </a:p>
          <a:p>
            <a:r>
              <a:rPr lang="en-US" sz="2400" dirty="0" smtClean="0"/>
              <a:t> </a:t>
            </a:r>
            <a:r>
              <a:rPr lang="en-US" sz="2400" dirty="0"/>
              <a:t>They typically consist of a motor, a potentiometer, and control electronics</a:t>
            </a:r>
            <a:r>
              <a:rPr lang="en-US" sz="2400" dirty="0" smtClean="0"/>
              <a:t>.</a:t>
            </a:r>
            <a:endParaRPr lang="ar-EG" sz="2400" dirty="0" smtClean="0"/>
          </a:p>
          <a:p>
            <a:r>
              <a:rPr lang="en-US" sz="2400" dirty="0" smtClean="0"/>
              <a:t> The</a:t>
            </a:r>
            <a:r>
              <a:rPr lang="ar-EG" sz="2400" dirty="0" smtClean="0"/>
              <a:t> </a:t>
            </a:r>
            <a:r>
              <a:rPr lang="en-US" sz="2400" dirty="0" smtClean="0"/>
              <a:t>potentiometer </a:t>
            </a:r>
            <a:r>
              <a:rPr lang="en-US" sz="2400" dirty="0"/>
              <a:t>helps determine the servo’s current angle, enabling closed-loop servomechanism.</a:t>
            </a:r>
          </a:p>
          <a:p>
            <a:r>
              <a:rPr lang="en-US" sz="2400" dirty="0" smtClean="0"/>
              <a:t>Servo control involves using</a:t>
            </a:r>
            <a:endParaRPr lang="ar-EG" sz="2400" dirty="0" smtClean="0"/>
          </a:p>
          <a:p>
            <a:pPr marL="0" indent="0">
              <a:buNone/>
            </a:pPr>
            <a:r>
              <a:rPr lang="en-US" sz="2400" dirty="0" smtClean="0"/>
              <a:t> a square wave signal as input </a:t>
            </a:r>
            <a:endParaRPr lang="ar-EG" sz="2400" dirty="0" smtClean="0"/>
          </a:p>
          <a:p>
            <a:pPr marL="0" indent="0">
              <a:buNone/>
            </a:pPr>
            <a:r>
              <a:rPr lang="en-US" sz="2400" dirty="0" smtClean="0"/>
              <a:t>to drive the servo to the desired angle.</a:t>
            </a:r>
            <a:endParaRPr lang="en-US" sz="2400" dirty="0"/>
          </a:p>
        </p:txBody>
      </p:sp>
      <p:pic>
        <p:nvPicPr>
          <p:cNvPr id="4" name="Picture 3"/>
          <p:cNvPicPr>
            <a:picLocks noChangeAspect="1"/>
          </p:cNvPicPr>
          <p:nvPr/>
        </p:nvPicPr>
        <p:blipFill>
          <a:blip r:embed="rId2"/>
          <a:stretch>
            <a:fillRect/>
          </a:stretch>
        </p:blipFill>
        <p:spPr>
          <a:xfrm>
            <a:off x="6932646" y="3887629"/>
            <a:ext cx="5043067" cy="2628248"/>
          </a:xfrm>
          <a:prstGeom prst="rect">
            <a:avLst/>
          </a:prstGeom>
        </p:spPr>
      </p:pic>
    </p:spTree>
    <p:extLst>
      <p:ext uri="{BB962C8B-B14F-4D97-AF65-F5344CB8AC3E}">
        <p14:creationId xmlns:p14="http://schemas.microsoft.com/office/powerpoint/2010/main" val="4067636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36849"/>
          </a:xfrm>
        </p:spPr>
        <p:txBody>
          <a:bodyPr>
            <a:normAutofit fontScale="90000"/>
          </a:bodyPr>
          <a:lstStyle/>
          <a:p>
            <a:endParaRPr lang="en-US" dirty="0"/>
          </a:p>
        </p:txBody>
      </p:sp>
      <p:sp>
        <p:nvSpPr>
          <p:cNvPr id="3" name="Content Placeholder 2"/>
          <p:cNvSpPr>
            <a:spLocks noGrp="1"/>
          </p:cNvSpPr>
          <p:nvPr>
            <p:ph idx="1"/>
          </p:nvPr>
        </p:nvSpPr>
        <p:spPr>
          <a:xfrm>
            <a:off x="913796" y="1240972"/>
            <a:ext cx="10353762" cy="4550229"/>
          </a:xfrm>
        </p:spPr>
        <p:txBody>
          <a:bodyPr>
            <a:normAutofit/>
          </a:bodyPr>
          <a:lstStyle/>
          <a:p>
            <a:r>
              <a:rPr lang="en-US" sz="2400" dirty="0"/>
              <a:t>For servo control, the signal has a fixed frequency, while the duty cycle varies</a:t>
            </a:r>
            <a:r>
              <a:rPr lang="en-US" sz="2400" dirty="0" smtClean="0"/>
              <a:t>.</a:t>
            </a:r>
            <a:endParaRPr lang="ar-EG" sz="2400" dirty="0" smtClean="0"/>
          </a:p>
          <a:p>
            <a:r>
              <a:rPr lang="en-US" sz="2400" dirty="0" smtClean="0"/>
              <a:t> Servos</a:t>
            </a:r>
            <a:r>
              <a:rPr lang="ar-EG" sz="2400" dirty="0" smtClean="0"/>
              <a:t> </a:t>
            </a:r>
            <a:r>
              <a:rPr lang="en-US" sz="2400" dirty="0" smtClean="0"/>
              <a:t>commonly </a:t>
            </a:r>
            <a:r>
              <a:rPr lang="en-US" sz="2400" dirty="0"/>
              <a:t>accept a control signal in the form of a square wave with a repeating frequency </a:t>
            </a:r>
            <a:r>
              <a:rPr lang="en-US" sz="2400" dirty="0" smtClean="0"/>
              <a:t>of</a:t>
            </a:r>
            <a:r>
              <a:rPr lang="ar-EG" sz="2400" dirty="0" smtClean="0"/>
              <a:t> </a:t>
            </a:r>
            <a:r>
              <a:rPr lang="en-US" sz="2400" dirty="0" smtClean="0"/>
              <a:t>20ms </a:t>
            </a:r>
            <a:r>
              <a:rPr lang="en-US" sz="2400" dirty="0"/>
              <a:t>and an “on” period ranging from 1ms (5%) to 2ms (10%). </a:t>
            </a:r>
            <a:endParaRPr lang="ar-EG" sz="2400" dirty="0" smtClean="0"/>
          </a:p>
          <a:p>
            <a:r>
              <a:rPr lang="en-US" sz="2400" dirty="0" smtClean="0"/>
              <a:t>The </a:t>
            </a:r>
            <a:r>
              <a:rPr lang="en-US" sz="2400" dirty="0"/>
              <a:t>duration of the “on” </a:t>
            </a:r>
            <a:r>
              <a:rPr lang="en-US" sz="2400" dirty="0" smtClean="0"/>
              <a:t>pulse</a:t>
            </a:r>
            <a:r>
              <a:rPr lang="ar-EG" sz="2400" dirty="0" smtClean="0"/>
              <a:t> </a:t>
            </a:r>
            <a:r>
              <a:rPr lang="en-US" sz="2400" dirty="0" smtClean="0"/>
              <a:t>specifies </a:t>
            </a:r>
            <a:r>
              <a:rPr lang="en-US" sz="2400" dirty="0"/>
              <a:t>the angle at which the servo should be positioned.</a:t>
            </a:r>
          </a:p>
        </p:txBody>
      </p:sp>
      <p:pic>
        <p:nvPicPr>
          <p:cNvPr id="4" name="Picture 3"/>
          <p:cNvPicPr>
            <a:picLocks noChangeAspect="1"/>
          </p:cNvPicPr>
          <p:nvPr/>
        </p:nvPicPr>
        <p:blipFill>
          <a:blip r:embed="rId2"/>
          <a:stretch>
            <a:fillRect/>
          </a:stretch>
        </p:blipFill>
        <p:spPr>
          <a:xfrm>
            <a:off x="7100596" y="4209116"/>
            <a:ext cx="4489952" cy="2648884"/>
          </a:xfrm>
          <a:prstGeom prst="rect">
            <a:avLst/>
          </a:prstGeom>
        </p:spPr>
      </p:pic>
    </p:spTree>
    <p:extLst>
      <p:ext uri="{BB962C8B-B14F-4D97-AF65-F5344CB8AC3E}">
        <p14:creationId xmlns:p14="http://schemas.microsoft.com/office/powerpoint/2010/main" val="1908806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13927"/>
          </a:xfrm>
        </p:spPr>
        <p:txBody>
          <a:bodyPr>
            <a:normAutofit/>
          </a:bodyPr>
          <a:lstStyle/>
          <a:p>
            <a:pPr algn="l"/>
            <a:r>
              <a:rPr lang="en-US" sz="2800" dirty="0"/>
              <a:t>PWM for Stepper Motors:</a:t>
            </a:r>
          </a:p>
        </p:txBody>
      </p:sp>
      <p:sp>
        <p:nvSpPr>
          <p:cNvPr id="3" name="Content Placeholder 2"/>
          <p:cNvSpPr>
            <a:spLocks noGrp="1"/>
          </p:cNvSpPr>
          <p:nvPr>
            <p:ph idx="1"/>
          </p:nvPr>
        </p:nvSpPr>
        <p:spPr>
          <a:xfrm>
            <a:off x="913796" y="1474238"/>
            <a:ext cx="10353762" cy="4316963"/>
          </a:xfrm>
        </p:spPr>
        <p:txBody>
          <a:bodyPr>
            <a:normAutofit/>
          </a:bodyPr>
          <a:lstStyle/>
          <a:p>
            <a:r>
              <a:rPr lang="en-US" dirty="0"/>
              <a:t>Stepper motors are brushless DC electric motors designed to divide a full rotation into </a:t>
            </a:r>
            <a:r>
              <a:rPr lang="en-US" dirty="0" smtClean="0"/>
              <a:t>a</a:t>
            </a:r>
            <a:r>
              <a:rPr lang="ar-EG" dirty="0" smtClean="0"/>
              <a:t> </a:t>
            </a:r>
            <a:r>
              <a:rPr lang="en-US" dirty="0" smtClean="0"/>
              <a:t>specific </a:t>
            </a:r>
            <a:r>
              <a:rPr lang="en-US" dirty="0"/>
              <a:t>number of steps</a:t>
            </a:r>
            <a:r>
              <a:rPr lang="en-US" dirty="0" smtClean="0"/>
              <a:t>.</a:t>
            </a:r>
            <a:endParaRPr lang="ar-EG" dirty="0" smtClean="0"/>
          </a:p>
          <a:p>
            <a:r>
              <a:rPr lang="en-US" dirty="0" smtClean="0"/>
              <a:t> </a:t>
            </a:r>
            <a:r>
              <a:rPr lang="en-US" dirty="0"/>
              <a:t>The position of these motors can be precisely determined by </a:t>
            </a:r>
            <a:r>
              <a:rPr lang="en-US" dirty="0" smtClean="0"/>
              <a:t>counting</a:t>
            </a:r>
            <a:r>
              <a:rPr lang="ar-EG" dirty="0" smtClean="0"/>
              <a:t> </a:t>
            </a:r>
            <a:r>
              <a:rPr lang="en-US" dirty="0" smtClean="0"/>
              <a:t>the </a:t>
            </a:r>
            <a:r>
              <a:rPr lang="en-US" dirty="0"/>
              <a:t>number of steps commanded, providing open-loop control over the </a:t>
            </a:r>
            <a:r>
              <a:rPr lang="en-US" dirty="0" smtClean="0"/>
              <a:t>system.</a:t>
            </a:r>
            <a:endParaRPr lang="ar-EG" dirty="0" smtClean="0"/>
          </a:p>
          <a:p>
            <a:r>
              <a:rPr lang="en-US" dirty="0" smtClean="0"/>
              <a:t>Typically,</a:t>
            </a:r>
            <a:r>
              <a:rPr lang="ar-EG" dirty="0" smtClean="0"/>
              <a:t> </a:t>
            </a:r>
            <a:r>
              <a:rPr lang="en-US" dirty="0" smtClean="0"/>
              <a:t>a </a:t>
            </a:r>
            <a:r>
              <a:rPr lang="en-US" dirty="0"/>
              <a:t>stepper motor driver is incorporated into the system to both power the motor and </a:t>
            </a:r>
            <a:r>
              <a:rPr lang="en-US" dirty="0" smtClean="0"/>
              <a:t>simplify</a:t>
            </a:r>
            <a:r>
              <a:rPr lang="ar-EG" dirty="0" smtClean="0"/>
              <a:t> </a:t>
            </a:r>
            <a:r>
              <a:rPr lang="en-US" dirty="0" smtClean="0"/>
              <a:t>control </a:t>
            </a:r>
            <a:r>
              <a:rPr lang="en-US" dirty="0"/>
              <a:t>through step and direction pulses. </a:t>
            </a:r>
            <a:endParaRPr lang="ar-EG" dirty="0" smtClean="0"/>
          </a:p>
          <a:p>
            <a:r>
              <a:rPr lang="en-US" dirty="0" smtClean="0"/>
              <a:t>With </a:t>
            </a:r>
            <a:r>
              <a:rPr lang="en-US" dirty="0"/>
              <a:t>each pulse on the step line</a:t>
            </a:r>
            <a:r>
              <a:rPr lang="en-US" dirty="0" smtClean="0"/>
              <a:t>,</a:t>
            </a:r>
            <a:endParaRPr lang="ar-EG" dirty="0"/>
          </a:p>
          <a:p>
            <a:pPr marL="0" indent="0">
              <a:buNone/>
            </a:pPr>
            <a:r>
              <a:rPr lang="en-US" dirty="0" smtClean="0"/>
              <a:t> </a:t>
            </a:r>
            <a:r>
              <a:rPr lang="en-US" dirty="0"/>
              <a:t>the motor </a:t>
            </a:r>
            <a:r>
              <a:rPr lang="en-US" dirty="0" smtClean="0"/>
              <a:t>advances</a:t>
            </a:r>
            <a:r>
              <a:rPr lang="ar-EG" dirty="0" smtClean="0"/>
              <a:t> </a:t>
            </a:r>
            <a:r>
              <a:rPr lang="en-US" dirty="0" smtClean="0"/>
              <a:t>one </a:t>
            </a:r>
            <a:r>
              <a:rPr lang="en-US" dirty="0"/>
              <a:t>step </a:t>
            </a:r>
            <a:endParaRPr lang="ar-EG" dirty="0" smtClean="0"/>
          </a:p>
          <a:p>
            <a:pPr marL="0" indent="0">
              <a:buNone/>
            </a:pPr>
            <a:r>
              <a:rPr lang="en-US" dirty="0" smtClean="0"/>
              <a:t>or </a:t>
            </a:r>
            <a:r>
              <a:rPr lang="en-US" dirty="0"/>
              <a:t>part step in a specified direction.</a:t>
            </a:r>
          </a:p>
        </p:txBody>
      </p:sp>
      <p:pic>
        <p:nvPicPr>
          <p:cNvPr id="4" name="Picture 3"/>
          <p:cNvPicPr>
            <a:picLocks noChangeAspect="1"/>
          </p:cNvPicPr>
          <p:nvPr/>
        </p:nvPicPr>
        <p:blipFill>
          <a:blip r:embed="rId2"/>
          <a:stretch>
            <a:fillRect/>
          </a:stretch>
        </p:blipFill>
        <p:spPr>
          <a:xfrm>
            <a:off x="8332236" y="3971845"/>
            <a:ext cx="3784217" cy="2926369"/>
          </a:xfrm>
          <a:prstGeom prst="rect">
            <a:avLst/>
          </a:prstGeom>
        </p:spPr>
      </p:pic>
    </p:spTree>
    <p:extLst>
      <p:ext uri="{BB962C8B-B14F-4D97-AF65-F5344CB8AC3E}">
        <p14:creationId xmlns:p14="http://schemas.microsoft.com/office/powerpoint/2010/main" val="3219767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8857"/>
          </a:xfrm>
        </p:spPr>
        <p:txBody>
          <a:bodyPr>
            <a:normAutofit fontScale="90000"/>
          </a:bodyPr>
          <a:lstStyle/>
          <a:p>
            <a:endParaRPr lang="en-US" dirty="0"/>
          </a:p>
        </p:txBody>
      </p:sp>
      <p:sp>
        <p:nvSpPr>
          <p:cNvPr id="3" name="Content Placeholder 2"/>
          <p:cNvSpPr>
            <a:spLocks noGrp="1"/>
          </p:cNvSpPr>
          <p:nvPr>
            <p:ph idx="1"/>
          </p:nvPr>
        </p:nvSpPr>
        <p:spPr>
          <a:xfrm>
            <a:off x="913796" y="989045"/>
            <a:ext cx="10353762" cy="4802155"/>
          </a:xfrm>
        </p:spPr>
        <p:txBody>
          <a:bodyPr>
            <a:normAutofit/>
          </a:bodyPr>
          <a:lstStyle/>
          <a:p>
            <a:r>
              <a:rPr lang="en-US" sz="2400" dirty="0"/>
              <a:t>For controlling stepper motors with a driver, the duty cycle can remain fixed, while </a:t>
            </a:r>
            <a:r>
              <a:rPr lang="en-US" sz="2400" dirty="0" smtClean="0"/>
              <a:t>the</a:t>
            </a:r>
            <a:r>
              <a:rPr lang="ar-EG" sz="2400" dirty="0" smtClean="0"/>
              <a:t> </a:t>
            </a:r>
            <a:r>
              <a:rPr lang="en-US" sz="2400" dirty="0" smtClean="0"/>
              <a:t>frequency </a:t>
            </a:r>
            <a:r>
              <a:rPr lang="en-US" sz="2400" dirty="0"/>
              <a:t>is varied. </a:t>
            </a:r>
            <a:endParaRPr lang="ar-EG" sz="2400" dirty="0" smtClean="0"/>
          </a:p>
          <a:p>
            <a:r>
              <a:rPr lang="en-US" sz="2400" dirty="0" smtClean="0"/>
              <a:t>The </a:t>
            </a:r>
            <a:r>
              <a:rPr lang="en-US" sz="2400" dirty="0"/>
              <a:t>stepper motor driver expects a sequence of input pulses to move </a:t>
            </a:r>
            <a:r>
              <a:rPr lang="en-US" sz="2400" dirty="0" smtClean="0"/>
              <a:t>the</a:t>
            </a:r>
            <a:r>
              <a:rPr lang="ar-EG" sz="2400" dirty="0" smtClean="0"/>
              <a:t> </a:t>
            </a:r>
            <a:r>
              <a:rPr lang="en-US" sz="2400" dirty="0" smtClean="0"/>
              <a:t>motor </a:t>
            </a:r>
            <a:r>
              <a:rPr lang="en-US" sz="2400" dirty="0"/>
              <a:t>to a desired angle, with each pulse corresponding to one step of movement. </a:t>
            </a:r>
            <a:endParaRPr lang="ar-EG" sz="2400" dirty="0" smtClean="0"/>
          </a:p>
          <a:p>
            <a:r>
              <a:rPr lang="en-US" sz="2400" dirty="0" smtClean="0"/>
              <a:t>The direction</a:t>
            </a:r>
            <a:r>
              <a:rPr lang="ar-EG" sz="2400" dirty="0" smtClean="0"/>
              <a:t> </a:t>
            </a:r>
            <a:r>
              <a:rPr lang="en-US" sz="2400" dirty="0" smtClean="0"/>
              <a:t>in </a:t>
            </a:r>
            <a:r>
              <a:rPr lang="en-US" sz="2400" dirty="0"/>
              <a:t>which the motor moves is determined by the second input.</a:t>
            </a:r>
          </a:p>
        </p:txBody>
      </p:sp>
      <p:pic>
        <p:nvPicPr>
          <p:cNvPr id="4" name="Picture 3"/>
          <p:cNvPicPr>
            <a:picLocks noChangeAspect="1"/>
          </p:cNvPicPr>
          <p:nvPr/>
        </p:nvPicPr>
        <p:blipFill>
          <a:blip r:embed="rId2"/>
          <a:stretch>
            <a:fillRect/>
          </a:stretch>
        </p:blipFill>
        <p:spPr>
          <a:xfrm>
            <a:off x="7081934" y="3942808"/>
            <a:ext cx="5010539" cy="2915192"/>
          </a:xfrm>
          <a:prstGeom prst="rect">
            <a:avLst/>
          </a:prstGeom>
        </p:spPr>
      </p:pic>
    </p:spTree>
    <p:extLst>
      <p:ext uri="{BB962C8B-B14F-4D97-AF65-F5344CB8AC3E}">
        <p14:creationId xmlns:p14="http://schemas.microsoft.com/office/powerpoint/2010/main" val="2692642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34008"/>
          </a:xfrm>
        </p:spPr>
        <p:txBody>
          <a:bodyPr>
            <a:normAutofit/>
          </a:bodyPr>
          <a:lstStyle/>
          <a:p>
            <a:pPr algn="l"/>
            <a:r>
              <a:rPr lang="en-US" sz="2800" dirty="0"/>
              <a:t>PWM for buzzers:</a:t>
            </a:r>
          </a:p>
        </p:txBody>
      </p:sp>
      <p:sp>
        <p:nvSpPr>
          <p:cNvPr id="3" name="Content Placeholder 2"/>
          <p:cNvSpPr>
            <a:spLocks noGrp="1"/>
          </p:cNvSpPr>
          <p:nvPr>
            <p:ph idx="1"/>
          </p:nvPr>
        </p:nvSpPr>
        <p:spPr>
          <a:xfrm>
            <a:off x="913796" y="1259634"/>
            <a:ext cx="10353762" cy="4531567"/>
          </a:xfrm>
        </p:spPr>
        <p:txBody>
          <a:bodyPr>
            <a:normAutofit fontScale="92500" lnSpcReduction="20000"/>
          </a:bodyPr>
          <a:lstStyle/>
          <a:p>
            <a:r>
              <a:rPr lang="en-US" sz="2400" dirty="0"/>
              <a:t>Think of a buzzer as a device that can be turned on and off really quickly, much faster </a:t>
            </a:r>
            <a:r>
              <a:rPr lang="en-US" sz="2400" dirty="0" smtClean="0"/>
              <a:t>than</a:t>
            </a:r>
            <a:r>
              <a:rPr lang="ar-EG" sz="2400" dirty="0" smtClean="0"/>
              <a:t> </a:t>
            </a:r>
            <a:r>
              <a:rPr lang="en-US" sz="2400" dirty="0" smtClean="0"/>
              <a:t>our </a:t>
            </a:r>
            <a:r>
              <a:rPr lang="en-US" sz="2400" dirty="0"/>
              <a:t>eyes can catch. </a:t>
            </a:r>
            <a:endParaRPr lang="ar-EG" sz="2400" dirty="0" smtClean="0"/>
          </a:p>
          <a:p>
            <a:r>
              <a:rPr lang="en-US" sz="2400" dirty="0" smtClean="0"/>
              <a:t>In </a:t>
            </a:r>
            <a:r>
              <a:rPr lang="en-US" sz="2400" dirty="0"/>
              <a:t>PWM, we control the buzzer by changing how long it’s on (the “duty cycle</a:t>
            </a:r>
            <a:r>
              <a:rPr lang="en-US" sz="2400" dirty="0" smtClean="0"/>
              <a:t>”)</a:t>
            </a:r>
            <a:r>
              <a:rPr lang="ar-EG" sz="2400" dirty="0" smtClean="0"/>
              <a:t> </a:t>
            </a:r>
            <a:r>
              <a:rPr lang="en-US" sz="2400" dirty="0" smtClean="0"/>
              <a:t>and </a:t>
            </a:r>
            <a:r>
              <a:rPr lang="en-US" sz="2400" dirty="0"/>
              <a:t>how long it’s off within a fixed period (the “frequency</a:t>
            </a:r>
            <a:r>
              <a:rPr lang="en-US" sz="2400" dirty="0" smtClean="0"/>
              <a:t>”).</a:t>
            </a:r>
            <a:endParaRPr lang="ar-EG" sz="2400" dirty="0"/>
          </a:p>
          <a:p>
            <a:r>
              <a:rPr lang="en-US" sz="2200" b="1" dirty="0"/>
              <a:t>Duty Cycle:</a:t>
            </a:r>
          </a:p>
          <a:p>
            <a:r>
              <a:rPr lang="en-US" sz="2200" dirty="0"/>
              <a:t>The duty cycle is the part of the time the buzzer is ON during each cycle. If the duty </a:t>
            </a:r>
            <a:r>
              <a:rPr lang="en-US" sz="2200" dirty="0" smtClean="0"/>
              <a:t>cycle</a:t>
            </a:r>
            <a:r>
              <a:rPr lang="ar-EG" sz="2200" dirty="0" smtClean="0"/>
              <a:t> </a:t>
            </a:r>
            <a:r>
              <a:rPr lang="en-US" sz="2200" dirty="0" smtClean="0"/>
              <a:t>is </a:t>
            </a:r>
            <a:r>
              <a:rPr lang="en-US" sz="2200" dirty="0"/>
              <a:t>50%, it means the buzzer is ON half the time and OFF the other half. This might </a:t>
            </a:r>
            <a:r>
              <a:rPr lang="en-US" sz="2200" dirty="0" smtClean="0"/>
              <a:t>produce</a:t>
            </a:r>
            <a:r>
              <a:rPr lang="ar-EG" sz="2200" dirty="0" smtClean="0"/>
              <a:t> </a:t>
            </a:r>
            <a:r>
              <a:rPr lang="en-US" sz="2200" dirty="0" smtClean="0"/>
              <a:t>a </a:t>
            </a:r>
            <a:r>
              <a:rPr lang="en-US" sz="2200" dirty="0"/>
              <a:t>medium-loud sound.</a:t>
            </a:r>
          </a:p>
          <a:p>
            <a:r>
              <a:rPr lang="en-US" sz="2200" b="1" dirty="0"/>
              <a:t>Frequency:</a:t>
            </a:r>
          </a:p>
          <a:p>
            <a:r>
              <a:rPr lang="en-US" sz="2200" dirty="0"/>
              <a:t>The frequency is how quickly these cycles happen in a second. For example, if there are </a:t>
            </a:r>
            <a:r>
              <a:rPr lang="en-US" sz="2200" dirty="0" smtClean="0"/>
              <a:t>1000</a:t>
            </a:r>
            <a:r>
              <a:rPr lang="ar-EG" sz="2200" dirty="0" smtClean="0"/>
              <a:t> </a:t>
            </a:r>
            <a:r>
              <a:rPr lang="en-US" sz="2200" dirty="0" smtClean="0"/>
              <a:t>cycles </a:t>
            </a:r>
            <a:r>
              <a:rPr lang="en-US" sz="2200" dirty="0"/>
              <a:t>in one second, the buzzer is switching on and off very rapidly.</a:t>
            </a:r>
          </a:p>
        </p:txBody>
      </p:sp>
    </p:spTree>
    <p:extLst>
      <p:ext uri="{BB962C8B-B14F-4D97-AF65-F5344CB8AC3E}">
        <p14:creationId xmlns:p14="http://schemas.microsoft.com/office/powerpoint/2010/main" val="1272073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17984"/>
          </a:xfrm>
        </p:spPr>
        <p:txBody>
          <a:bodyPr>
            <a:normAutofit/>
          </a:bodyPr>
          <a:lstStyle/>
          <a:p>
            <a:pPr algn="l"/>
            <a:r>
              <a:rPr lang="en-US" sz="2800" dirty="0"/>
              <a:t>Changing the Sound:</a:t>
            </a:r>
          </a:p>
        </p:txBody>
      </p:sp>
      <p:sp>
        <p:nvSpPr>
          <p:cNvPr id="3" name="Content Placeholder 2"/>
          <p:cNvSpPr>
            <a:spLocks noGrp="1"/>
          </p:cNvSpPr>
          <p:nvPr>
            <p:ph idx="1"/>
          </p:nvPr>
        </p:nvSpPr>
        <p:spPr>
          <a:xfrm>
            <a:off x="913796" y="1334278"/>
            <a:ext cx="10353762" cy="4456922"/>
          </a:xfrm>
        </p:spPr>
        <p:txBody>
          <a:bodyPr/>
          <a:lstStyle/>
          <a:p>
            <a:r>
              <a:rPr lang="en-US" dirty="0"/>
              <a:t>To change the sound a buzzer makes, we can adjust the duty cycle and frequency. For example:</a:t>
            </a:r>
          </a:p>
          <a:p>
            <a:r>
              <a:rPr lang="en-US" b="1" dirty="0"/>
              <a:t>Loud Sound: </a:t>
            </a:r>
            <a:r>
              <a:rPr lang="en-US" dirty="0"/>
              <a:t>Increase the duty cycle (make it ON longer) and keep a high frequency (</a:t>
            </a:r>
            <a:r>
              <a:rPr lang="en-US" dirty="0" smtClean="0"/>
              <a:t>many</a:t>
            </a:r>
            <a:r>
              <a:rPr lang="ar-EG" dirty="0" smtClean="0"/>
              <a:t> </a:t>
            </a:r>
            <a:r>
              <a:rPr lang="en-US" dirty="0" smtClean="0"/>
              <a:t>cycles </a:t>
            </a:r>
            <a:r>
              <a:rPr lang="en-US" dirty="0"/>
              <a:t>per second).</a:t>
            </a:r>
          </a:p>
          <a:p>
            <a:r>
              <a:rPr lang="en-US" b="1" dirty="0"/>
              <a:t>Soft Sound: </a:t>
            </a:r>
            <a:r>
              <a:rPr lang="en-US" dirty="0"/>
              <a:t>Reduce the duty cycle (make it ON briefly) and maintain a high frequency.</a:t>
            </a:r>
          </a:p>
          <a:p>
            <a:r>
              <a:rPr lang="en-US" b="1" dirty="0"/>
              <a:t>High-Pitched Sound: </a:t>
            </a:r>
            <a:r>
              <a:rPr lang="en-US" dirty="0"/>
              <a:t>Keep the duty cycle the same but increase the frequency.</a:t>
            </a:r>
          </a:p>
          <a:p>
            <a:r>
              <a:rPr lang="en-US" b="1" dirty="0"/>
              <a:t>Low-Pitched Sound: </a:t>
            </a:r>
            <a:r>
              <a:rPr lang="en-US" dirty="0"/>
              <a:t>Keep the duty cycle the same but decrease the frequency.</a:t>
            </a:r>
          </a:p>
        </p:txBody>
      </p:sp>
      <p:pic>
        <p:nvPicPr>
          <p:cNvPr id="4" name="Picture 3"/>
          <p:cNvPicPr>
            <a:picLocks noChangeAspect="1"/>
          </p:cNvPicPr>
          <p:nvPr/>
        </p:nvPicPr>
        <p:blipFill>
          <a:blip r:embed="rId2"/>
          <a:stretch>
            <a:fillRect/>
          </a:stretch>
        </p:blipFill>
        <p:spPr>
          <a:xfrm>
            <a:off x="5710335" y="4791270"/>
            <a:ext cx="6363184" cy="1999861"/>
          </a:xfrm>
          <a:prstGeom prst="rect">
            <a:avLst/>
          </a:prstGeom>
        </p:spPr>
      </p:pic>
    </p:spTree>
    <p:extLst>
      <p:ext uri="{BB962C8B-B14F-4D97-AF65-F5344CB8AC3E}">
        <p14:creationId xmlns:p14="http://schemas.microsoft.com/office/powerpoint/2010/main" val="2656684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73967"/>
          </a:xfrm>
        </p:spPr>
        <p:txBody>
          <a:bodyPr>
            <a:normAutofit/>
          </a:bodyPr>
          <a:lstStyle/>
          <a:p>
            <a:pPr algn="l"/>
            <a:r>
              <a:rPr lang="en-US" sz="3200" dirty="0" smtClean="0"/>
              <a:t>3</a:t>
            </a:r>
            <a:r>
              <a:rPr lang="ar-EG" sz="3200" dirty="0" smtClean="0"/>
              <a:t>-</a:t>
            </a:r>
            <a:r>
              <a:rPr lang="en-US" sz="3200" dirty="0" smtClean="0"/>
              <a:t> </a:t>
            </a:r>
            <a:r>
              <a:rPr lang="en-US" sz="3200" dirty="0"/>
              <a:t>LEDs</a:t>
            </a:r>
          </a:p>
        </p:txBody>
      </p:sp>
      <p:sp>
        <p:nvSpPr>
          <p:cNvPr id="3" name="Content Placeholder 2"/>
          <p:cNvSpPr>
            <a:spLocks noGrp="1"/>
          </p:cNvSpPr>
          <p:nvPr>
            <p:ph idx="1"/>
          </p:nvPr>
        </p:nvSpPr>
        <p:spPr>
          <a:xfrm>
            <a:off x="913796" y="1483567"/>
            <a:ext cx="10353762" cy="4307633"/>
          </a:xfrm>
        </p:spPr>
        <p:txBody>
          <a:bodyPr>
            <a:normAutofit fontScale="85000" lnSpcReduction="10000"/>
          </a:bodyPr>
          <a:lstStyle/>
          <a:p>
            <a:r>
              <a:rPr lang="en-US" sz="2400" dirty="0"/>
              <a:t>LEDs (Light-Emitting Diodes) are commonly used as output devices in </a:t>
            </a:r>
            <a:r>
              <a:rPr lang="en-US" sz="2400" dirty="0" smtClean="0"/>
              <a:t>microcontroller</a:t>
            </a:r>
            <a:r>
              <a:rPr lang="ar-EG" sz="2400" dirty="0" smtClean="0"/>
              <a:t> </a:t>
            </a:r>
            <a:r>
              <a:rPr lang="en-US" sz="2400" dirty="0" smtClean="0"/>
              <a:t>systems </a:t>
            </a:r>
            <a:r>
              <a:rPr lang="en-US" sz="2400" dirty="0"/>
              <a:t>to indicate the status of the system, provide feedback to the user, or simply act </a:t>
            </a:r>
            <a:r>
              <a:rPr lang="en-US" sz="2400" dirty="0" smtClean="0"/>
              <a:t>as</a:t>
            </a:r>
            <a:r>
              <a:rPr lang="ar-EG" sz="2400" dirty="0" smtClean="0"/>
              <a:t> </a:t>
            </a:r>
            <a:r>
              <a:rPr lang="en-US" sz="2400" dirty="0" smtClean="0"/>
              <a:t>a </a:t>
            </a:r>
            <a:r>
              <a:rPr lang="en-US" sz="2400" dirty="0"/>
              <a:t>visual indicator</a:t>
            </a:r>
            <a:r>
              <a:rPr lang="en-US" sz="2400" dirty="0" smtClean="0"/>
              <a:t>.</a:t>
            </a:r>
            <a:endParaRPr lang="ar-EG" sz="2400" dirty="0"/>
          </a:p>
          <a:p>
            <a:r>
              <a:rPr lang="en-US" sz="2400" dirty="0"/>
              <a:t>They are connected to the microcontroller output </a:t>
            </a:r>
            <a:r>
              <a:rPr lang="en-US" sz="2400" dirty="0" smtClean="0"/>
              <a:t>pins</a:t>
            </a:r>
            <a:r>
              <a:rPr lang="ar-EG" sz="2400" dirty="0" smtClean="0"/>
              <a:t> </a:t>
            </a:r>
            <a:r>
              <a:rPr lang="en-US" sz="2400" dirty="0" smtClean="0"/>
              <a:t>through </a:t>
            </a:r>
            <a:r>
              <a:rPr lang="en-US" sz="2400" dirty="0"/>
              <a:t>a current-limiting resistor, which protects the LED from damage due to </a:t>
            </a:r>
            <a:r>
              <a:rPr lang="en-US" sz="2400" dirty="0" smtClean="0"/>
              <a:t>excessive</a:t>
            </a:r>
            <a:r>
              <a:rPr lang="ar-EG" sz="2400" dirty="0" smtClean="0"/>
              <a:t> </a:t>
            </a:r>
            <a:r>
              <a:rPr lang="en-US" sz="2400" dirty="0" smtClean="0"/>
              <a:t>current.</a:t>
            </a:r>
            <a:endParaRPr lang="ar-EG" sz="2400" dirty="0"/>
          </a:p>
          <a:p>
            <a:r>
              <a:rPr lang="en-US" sz="2400" dirty="0"/>
              <a:t>LEDs can be controlled in various ways, </a:t>
            </a:r>
            <a:endParaRPr lang="ar-EG" sz="2400" dirty="0" smtClean="0"/>
          </a:p>
          <a:p>
            <a:pPr marL="0" indent="0">
              <a:buNone/>
            </a:pPr>
            <a:r>
              <a:rPr lang="en-US" sz="2400" dirty="0" smtClean="0"/>
              <a:t>such </a:t>
            </a:r>
            <a:r>
              <a:rPr lang="en-US" sz="2400" dirty="0"/>
              <a:t>as by turning them on or </a:t>
            </a:r>
            <a:r>
              <a:rPr lang="en-US" sz="2400" dirty="0" smtClean="0"/>
              <a:t>off,</a:t>
            </a:r>
            <a:endParaRPr lang="ar-EG" sz="2400" dirty="0" smtClean="0"/>
          </a:p>
          <a:p>
            <a:pPr marL="0" indent="0">
              <a:buNone/>
            </a:pPr>
            <a:r>
              <a:rPr lang="en-US" sz="2400" dirty="0" smtClean="0"/>
              <a:t>or </a:t>
            </a:r>
            <a:r>
              <a:rPr lang="en-US" sz="2400" dirty="0"/>
              <a:t>varying </a:t>
            </a:r>
            <a:r>
              <a:rPr lang="en-US" sz="2400" dirty="0" smtClean="0"/>
              <a:t>their</a:t>
            </a:r>
            <a:r>
              <a:rPr lang="ar-EG" sz="2400" dirty="0" smtClean="0"/>
              <a:t> </a:t>
            </a:r>
            <a:r>
              <a:rPr lang="en-US" sz="2400" dirty="0" smtClean="0"/>
              <a:t>brightness </a:t>
            </a:r>
            <a:r>
              <a:rPr lang="en-US" sz="2400" dirty="0"/>
              <a:t>using </a:t>
            </a:r>
            <a:r>
              <a:rPr lang="en-US" sz="2400" dirty="0" smtClean="0"/>
              <a:t>PWM</a:t>
            </a:r>
            <a:endParaRPr lang="ar-EG" sz="2400" dirty="0" smtClean="0"/>
          </a:p>
          <a:p>
            <a:pPr marL="0" indent="0">
              <a:buNone/>
            </a:pPr>
            <a:r>
              <a:rPr lang="en-US" sz="2400" dirty="0" smtClean="0"/>
              <a:t>. </a:t>
            </a:r>
            <a:r>
              <a:rPr lang="en-US" sz="2400" dirty="0"/>
              <a:t>They can be used in various </a:t>
            </a:r>
            <a:r>
              <a:rPr lang="en-US" sz="2400" dirty="0" smtClean="0"/>
              <a:t>applications,</a:t>
            </a:r>
            <a:endParaRPr lang="ar-EG" sz="2400" dirty="0" smtClean="0"/>
          </a:p>
          <a:p>
            <a:pPr marL="0" indent="0">
              <a:buNone/>
            </a:pPr>
            <a:r>
              <a:rPr lang="ar-EG" sz="2400" dirty="0" smtClean="0"/>
              <a:t> </a:t>
            </a:r>
            <a:r>
              <a:rPr lang="en-US" sz="2400" dirty="0" smtClean="0"/>
              <a:t>such </a:t>
            </a:r>
            <a:r>
              <a:rPr lang="en-US" sz="2400" dirty="0"/>
              <a:t>as in traffic lights, electronic displays, and backlights for LCD screens.</a:t>
            </a:r>
          </a:p>
        </p:txBody>
      </p:sp>
      <p:pic>
        <p:nvPicPr>
          <p:cNvPr id="4" name="Picture 3"/>
          <p:cNvPicPr>
            <a:picLocks noChangeAspect="1"/>
          </p:cNvPicPr>
          <p:nvPr/>
        </p:nvPicPr>
        <p:blipFill>
          <a:blip r:embed="rId2"/>
          <a:stretch>
            <a:fillRect/>
          </a:stretch>
        </p:blipFill>
        <p:spPr>
          <a:xfrm>
            <a:off x="6529215" y="3331029"/>
            <a:ext cx="5106114" cy="1903445"/>
          </a:xfrm>
          <a:prstGeom prst="rect">
            <a:avLst/>
          </a:prstGeom>
        </p:spPr>
      </p:pic>
    </p:spTree>
    <p:extLst>
      <p:ext uri="{BB962C8B-B14F-4D97-AF65-F5344CB8AC3E}">
        <p14:creationId xmlns:p14="http://schemas.microsoft.com/office/powerpoint/2010/main" val="3639671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864637"/>
          </a:xfrm>
        </p:spPr>
        <p:txBody>
          <a:bodyPr>
            <a:normAutofit/>
          </a:bodyPr>
          <a:lstStyle/>
          <a:p>
            <a:pPr algn="l"/>
            <a:r>
              <a:rPr lang="en-US" sz="3200" dirty="0" smtClean="0"/>
              <a:t>4</a:t>
            </a:r>
            <a:r>
              <a:rPr lang="ar-EG" sz="3200" dirty="0" smtClean="0"/>
              <a:t>-</a:t>
            </a:r>
            <a:r>
              <a:rPr lang="en-US" sz="3200" dirty="0" smtClean="0"/>
              <a:t> </a:t>
            </a:r>
            <a:r>
              <a:rPr lang="en-US" sz="3200" dirty="0"/>
              <a:t>Transistors</a:t>
            </a:r>
          </a:p>
        </p:txBody>
      </p:sp>
      <p:sp>
        <p:nvSpPr>
          <p:cNvPr id="3" name="Content Placeholder 2"/>
          <p:cNvSpPr>
            <a:spLocks noGrp="1"/>
          </p:cNvSpPr>
          <p:nvPr>
            <p:ph idx="1"/>
          </p:nvPr>
        </p:nvSpPr>
        <p:spPr>
          <a:xfrm>
            <a:off x="913796" y="1287624"/>
            <a:ext cx="10353762" cy="4503576"/>
          </a:xfrm>
        </p:spPr>
        <p:txBody>
          <a:bodyPr>
            <a:normAutofit/>
          </a:bodyPr>
          <a:lstStyle/>
          <a:p>
            <a:r>
              <a:rPr lang="en-US" sz="2400" dirty="0" smtClean="0"/>
              <a:t>In </a:t>
            </a:r>
            <a:r>
              <a:rPr lang="en-US" sz="2400" dirty="0"/>
              <a:t>a </a:t>
            </a:r>
            <a:r>
              <a:rPr lang="en-US" sz="2400" dirty="0" smtClean="0"/>
              <a:t>microcontroller</a:t>
            </a:r>
            <a:r>
              <a:rPr lang="ar-EG" sz="2400" dirty="0" smtClean="0"/>
              <a:t> </a:t>
            </a:r>
            <a:r>
              <a:rPr lang="en-US" sz="2400" dirty="0" smtClean="0"/>
              <a:t>system</a:t>
            </a:r>
            <a:r>
              <a:rPr lang="en-US" sz="2400" dirty="0"/>
              <a:t>, transistors are used to control the flow of current or voltage to different components.</a:t>
            </a:r>
          </a:p>
          <a:p>
            <a:r>
              <a:rPr lang="en-US" sz="2400" dirty="0"/>
              <a:t>There are two types of transistors commonly used in microcontroller systems</a:t>
            </a:r>
            <a:r>
              <a:rPr lang="en-US" sz="2400" dirty="0" smtClean="0"/>
              <a:t>:</a:t>
            </a:r>
            <a:endParaRPr lang="ar-EG" sz="2400" dirty="0"/>
          </a:p>
          <a:p>
            <a:pPr marL="457200" indent="-457200">
              <a:buAutoNum type="arabicPeriod"/>
            </a:pPr>
            <a:r>
              <a:rPr lang="en-US" sz="2400" b="1" dirty="0" smtClean="0"/>
              <a:t>Bipolar </a:t>
            </a:r>
            <a:r>
              <a:rPr lang="en-US" sz="2400" b="1" dirty="0"/>
              <a:t>Junction Transistors (BJTs</a:t>
            </a:r>
            <a:r>
              <a:rPr lang="en-US" sz="2400" b="1" dirty="0" smtClean="0"/>
              <a:t>):</a:t>
            </a:r>
            <a:endParaRPr lang="ar-EG" sz="2400" b="1" dirty="0"/>
          </a:p>
          <a:p>
            <a:r>
              <a:rPr lang="en-US" dirty="0"/>
              <a:t>are versatile semiconductor devices that find numerous applications in </a:t>
            </a:r>
            <a:r>
              <a:rPr lang="en-US" dirty="0" smtClean="0"/>
              <a:t>electronic</a:t>
            </a:r>
            <a:r>
              <a:rPr lang="ar-EG" dirty="0" smtClean="0"/>
              <a:t> </a:t>
            </a:r>
            <a:r>
              <a:rPr lang="en-US" dirty="0" smtClean="0"/>
              <a:t>circuits</a:t>
            </a:r>
            <a:r>
              <a:rPr lang="en-US" dirty="0"/>
              <a:t>. Some common uses of BJTs include:</a:t>
            </a:r>
            <a:endParaRPr lang="en-US" sz="2400" dirty="0"/>
          </a:p>
        </p:txBody>
      </p:sp>
      <p:pic>
        <p:nvPicPr>
          <p:cNvPr id="4" name="Picture 3"/>
          <p:cNvPicPr>
            <a:picLocks noChangeAspect="1"/>
          </p:cNvPicPr>
          <p:nvPr/>
        </p:nvPicPr>
        <p:blipFill>
          <a:blip r:embed="rId2"/>
          <a:stretch>
            <a:fillRect/>
          </a:stretch>
        </p:blipFill>
        <p:spPr>
          <a:xfrm>
            <a:off x="9281006" y="4839692"/>
            <a:ext cx="2830130" cy="1903017"/>
          </a:xfrm>
          <a:prstGeom prst="rect">
            <a:avLst/>
          </a:prstGeom>
        </p:spPr>
      </p:pic>
    </p:spTree>
    <p:extLst>
      <p:ext uri="{BB962C8B-B14F-4D97-AF65-F5344CB8AC3E}">
        <p14:creationId xmlns:p14="http://schemas.microsoft.com/office/powerpoint/2010/main" val="223772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3C88F-CE7D-892D-AFBD-2ED9C0E9CCC6}"/>
              </a:ext>
            </a:extLst>
          </p:cNvPr>
          <p:cNvSpPr>
            <a:spLocks noGrp="1"/>
          </p:cNvSpPr>
          <p:nvPr>
            <p:ph type="title"/>
          </p:nvPr>
        </p:nvSpPr>
        <p:spPr/>
        <p:txBody>
          <a:bodyPr>
            <a:normAutofit/>
          </a:bodyPr>
          <a:lstStyle/>
          <a:p>
            <a:pPr algn="l"/>
            <a:r>
              <a:rPr lang="en-US" sz="2800" dirty="0"/>
              <a:t>Benefits:</a:t>
            </a:r>
          </a:p>
        </p:txBody>
      </p:sp>
      <p:sp>
        <p:nvSpPr>
          <p:cNvPr id="3" name="Content Placeholder 2">
            <a:extLst>
              <a:ext uri="{FF2B5EF4-FFF2-40B4-BE49-F238E27FC236}">
                <a16:creationId xmlns="" xmlns:a16="http://schemas.microsoft.com/office/drawing/2014/main" id="{6B35540E-9B27-4DC1-C673-6BBA7CB4AF2E}"/>
              </a:ext>
            </a:extLst>
          </p:cNvPr>
          <p:cNvSpPr>
            <a:spLocks noGrp="1"/>
          </p:cNvSpPr>
          <p:nvPr>
            <p:ph idx="1"/>
          </p:nvPr>
        </p:nvSpPr>
        <p:spPr/>
        <p:txBody>
          <a:bodyPr>
            <a:normAutofit lnSpcReduction="10000"/>
          </a:bodyPr>
          <a:lstStyle/>
          <a:p>
            <a:r>
              <a:rPr lang="en-US" sz="2800" dirty="0"/>
              <a:t>Flexible .  They can be programmed to perform almost any task (specific task)</a:t>
            </a:r>
          </a:p>
          <a:p>
            <a:r>
              <a:rPr lang="en-US" sz="2800" dirty="0"/>
              <a:t>their small size and low power consumption make them ideal for use in battery-powered devices</a:t>
            </a:r>
          </a:p>
          <a:p>
            <a:r>
              <a:rPr lang="en-US" sz="2800" dirty="0"/>
              <a:t>self-contained systems, microcontrollers can often be used in standalone applications, without the need for additional hardware or software</a:t>
            </a:r>
          </a:p>
        </p:txBody>
      </p:sp>
    </p:spTree>
    <p:extLst>
      <p:ext uri="{BB962C8B-B14F-4D97-AF65-F5344CB8AC3E}">
        <p14:creationId xmlns:p14="http://schemas.microsoft.com/office/powerpoint/2010/main" val="29276372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752669"/>
          </a:xfrm>
        </p:spPr>
        <p:txBody>
          <a:bodyPr>
            <a:normAutofit/>
          </a:bodyPr>
          <a:lstStyle/>
          <a:p>
            <a:pPr algn="l"/>
            <a:r>
              <a:rPr lang="en-US" sz="2800" dirty="0"/>
              <a:t>Amplification:</a:t>
            </a:r>
          </a:p>
        </p:txBody>
      </p:sp>
      <p:sp>
        <p:nvSpPr>
          <p:cNvPr id="3" name="Content Placeholder 2"/>
          <p:cNvSpPr>
            <a:spLocks noGrp="1"/>
          </p:cNvSpPr>
          <p:nvPr>
            <p:ph idx="1"/>
          </p:nvPr>
        </p:nvSpPr>
        <p:spPr>
          <a:xfrm>
            <a:off x="913796" y="1268963"/>
            <a:ext cx="10353762" cy="4522237"/>
          </a:xfrm>
        </p:spPr>
        <p:txBody>
          <a:bodyPr>
            <a:normAutofit lnSpcReduction="10000"/>
          </a:bodyPr>
          <a:lstStyle/>
          <a:p>
            <a:r>
              <a:rPr lang="en-US" sz="2400" dirty="0"/>
              <a:t>BJTs are widely used as voltage and current amplifiers in electronic circuits. </a:t>
            </a:r>
            <a:endParaRPr lang="ar-EG" sz="2400" dirty="0" smtClean="0"/>
          </a:p>
          <a:p>
            <a:r>
              <a:rPr lang="en-US" sz="2400" dirty="0" smtClean="0"/>
              <a:t>They can</a:t>
            </a:r>
            <a:r>
              <a:rPr lang="ar-EG" sz="2400" dirty="0" smtClean="0"/>
              <a:t> </a:t>
            </a:r>
            <a:r>
              <a:rPr lang="en-US" sz="2400" dirty="0" smtClean="0"/>
              <a:t>amplify </a:t>
            </a:r>
            <a:r>
              <a:rPr lang="en-US" sz="2400" dirty="0"/>
              <a:t>weak signals to a higher level, making them essential in audio amplifiers, </a:t>
            </a:r>
            <a:r>
              <a:rPr lang="en-US" sz="2400" dirty="0" smtClean="0"/>
              <a:t>radio</a:t>
            </a:r>
            <a:r>
              <a:rPr lang="ar-EG" sz="2400" dirty="0" smtClean="0"/>
              <a:t> </a:t>
            </a:r>
            <a:r>
              <a:rPr lang="en-US" sz="2400" dirty="0" smtClean="0"/>
              <a:t>receivers</a:t>
            </a:r>
            <a:r>
              <a:rPr lang="en-US" sz="2400" dirty="0"/>
              <a:t>, and signal processing circuits</a:t>
            </a:r>
            <a:r>
              <a:rPr lang="en-US" sz="2400" dirty="0" smtClean="0"/>
              <a:t>.</a:t>
            </a:r>
            <a:endParaRPr lang="ar-EG" sz="2400" dirty="0" smtClean="0"/>
          </a:p>
          <a:p>
            <a:pPr marL="0" indent="0">
              <a:buNone/>
            </a:pPr>
            <a:r>
              <a:rPr lang="en-US" sz="2800" b="1" dirty="0"/>
              <a:t>Switching</a:t>
            </a:r>
            <a:r>
              <a:rPr lang="en-US" sz="2800" b="1" dirty="0" smtClean="0"/>
              <a:t>:</a:t>
            </a:r>
            <a:endParaRPr lang="ar-EG" sz="2800" b="1" dirty="0" smtClean="0"/>
          </a:p>
          <a:p>
            <a:r>
              <a:rPr lang="en-US" sz="2400" dirty="0"/>
              <a:t>BJTs are commonly used as switches in digital logic circuits and power control applications.</a:t>
            </a:r>
          </a:p>
          <a:p>
            <a:r>
              <a:rPr lang="en-US" sz="2400" dirty="0"/>
              <a:t>They can be used to turn on and off high-current loads, such as motors and relays, </a:t>
            </a:r>
            <a:r>
              <a:rPr lang="en-US" sz="2400" dirty="0" smtClean="0"/>
              <a:t>in</a:t>
            </a:r>
            <a:r>
              <a:rPr lang="ar-EG" sz="2400" dirty="0" smtClean="0"/>
              <a:t> </a:t>
            </a:r>
            <a:r>
              <a:rPr lang="en-US" sz="2400" dirty="0" smtClean="0"/>
              <a:t>response </a:t>
            </a:r>
            <a:r>
              <a:rPr lang="en-US" sz="2400" dirty="0"/>
              <a:t>to small control signals.</a:t>
            </a:r>
          </a:p>
        </p:txBody>
      </p:sp>
    </p:spTree>
    <p:extLst>
      <p:ext uri="{BB962C8B-B14F-4D97-AF65-F5344CB8AC3E}">
        <p14:creationId xmlns:p14="http://schemas.microsoft.com/office/powerpoint/2010/main" val="3388892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715347"/>
          </a:xfrm>
        </p:spPr>
        <p:txBody>
          <a:bodyPr>
            <a:normAutofit/>
          </a:bodyPr>
          <a:lstStyle/>
          <a:p>
            <a:pPr algn="l"/>
            <a:r>
              <a:rPr lang="en-US" sz="2800" dirty="0"/>
              <a:t>Oscillators:</a:t>
            </a:r>
          </a:p>
        </p:txBody>
      </p:sp>
      <p:sp>
        <p:nvSpPr>
          <p:cNvPr id="3" name="Content Placeholder 2"/>
          <p:cNvSpPr>
            <a:spLocks noGrp="1"/>
          </p:cNvSpPr>
          <p:nvPr>
            <p:ph idx="1"/>
          </p:nvPr>
        </p:nvSpPr>
        <p:spPr>
          <a:xfrm>
            <a:off x="913796" y="1240972"/>
            <a:ext cx="10353762" cy="4550229"/>
          </a:xfrm>
        </p:spPr>
        <p:txBody>
          <a:bodyPr>
            <a:normAutofit/>
          </a:bodyPr>
          <a:lstStyle/>
          <a:p>
            <a:r>
              <a:rPr lang="en-US" sz="2400" dirty="0"/>
              <a:t>BJTs are used in oscillator circuits that generate periodic waveforms, such as </a:t>
            </a:r>
            <a:r>
              <a:rPr lang="en-US" sz="2400" dirty="0" smtClean="0"/>
              <a:t>sine</a:t>
            </a:r>
            <a:r>
              <a:rPr lang="ar-EG" sz="2400" dirty="0" smtClean="0"/>
              <a:t> </a:t>
            </a:r>
            <a:r>
              <a:rPr lang="en-US" sz="2400" dirty="0" smtClean="0"/>
              <a:t>waves,</a:t>
            </a:r>
            <a:r>
              <a:rPr lang="ar-EG" sz="2400" dirty="0" smtClean="0"/>
              <a:t> </a:t>
            </a:r>
            <a:r>
              <a:rPr lang="en-US" sz="2400" dirty="0" smtClean="0"/>
              <a:t>square </a:t>
            </a:r>
            <a:r>
              <a:rPr lang="en-US" sz="2400" dirty="0"/>
              <a:t>waves, and pulse waves. Oscillators are found in clock generators, signal </a:t>
            </a:r>
            <a:r>
              <a:rPr lang="en-US" sz="2400" dirty="0" smtClean="0"/>
              <a:t>generators,</a:t>
            </a:r>
            <a:r>
              <a:rPr lang="ar-EG" sz="2400" dirty="0" smtClean="0"/>
              <a:t> </a:t>
            </a:r>
            <a:r>
              <a:rPr lang="en-US" sz="2400" dirty="0" smtClean="0"/>
              <a:t>and </a:t>
            </a:r>
            <a:r>
              <a:rPr lang="en-US" sz="2400" dirty="0"/>
              <a:t>communication systems</a:t>
            </a:r>
            <a:r>
              <a:rPr lang="en-US" sz="2400" dirty="0" smtClean="0"/>
              <a:t>.</a:t>
            </a:r>
            <a:endParaRPr lang="ar-EG" sz="2400" dirty="0" smtClean="0"/>
          </a:p>
          <a:p>
            <a:pPr marL="0" indent="0">
              <a:buNone/>
            </a:pPr>
            <a:r>
              <a:rPr lang="en-US" sz="2800" b="1" dirty="0"/>
              <a:t>Current Regulation</a:t>
            </a:r>
            <a:r>
              <a:rPr lang="en-US" sz="2800" b="1" dirty="0" smtClean="0"/>
              <a:t>:</a:t>
            </a:r>
            <a:endParaRPr lang="ar-EG" sz="2800" b="1" dirty="0" smtClean="0"/>
          </a:p>
          <a:p>
            <a:r>
              <a:rPr lang="en-US" sz="2400" dirty="0"/>
              <a:t>BJTs can be used as constant current sources or current mirrors, ensuring a stable </a:t>
            </a:r>
            <a:r>
              <a:rPr lang="en-US" sz="2400" dirty="0" smtClean="0"/>
              <a:t>and</a:t>
            </a:r>
            <a:r>
              <a:rPr lang="ar-EG" sz="2400" dirty="0" smtClean="0"/>
              <a:t> </a:t>
            </a:r>
            <a:r>
              <a:rPr lang="en-US" sz="2400" dirty="0" smtClean="0"/>
              <a:t>regulated </a:t>
            </a:r>
            <a:r>
              <a:rPr lang="en-US" sz="2400" dirty="0"/>
              <a:t>current flow in various electronic circuits.</a:t>
            </a:r>
          </a:p>
        </p:txBody>
      </p:sp>
    </p:spTree>
    <p:extLst>
      <p:ext uri="{BB962C8B-B14F-4D97-AF65-F5344CB8AC3E}">
        <p14:creationId xmlns:p14="http://schemas.microsoft.com/office/powerpoint/2010/main" val="4178555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780661"/>
          </a:xfrm>
        </p:spPr>
        <p:txBody>
          <a:bodyPr>
            <a:normAutofit/>
          </a:bodyPr>
          <a:lstStyle/>
          <a:p>
            <a:pPr algn="l"/>
            <a:r>
              <a:rPr lang="en-US" sz="2800" dirty="0"/>
              <a:t>Voltage Regulation:</a:t>
            </a:r>
          </a:p>
        </p:txBody>
      </p:sp>
      <p:sp>
        <p:nvSpPr>
          <p:cNvPr id="3" name="Content Placeholder 2"/>
          <p:cNvSpPr>
            <a:spLocks noGrp="1"/>
          </p:cNvSpPr>
          <p:nvPr>
            <p:ph idx="1"/>
          </p:nvPr>
        </p:nvSpPr>
        <p:spPr>
          <a:xfrm>
            <a:off x="913796" y="1203649"/>
            <a:ext cx="10353762" cy="4587551"/>
          </a:xfrm>
        </p:spPr>
        <p:txBody>
          <a:bodyPr>
            <a:normAutofit/>
          </a:bodyPr>
          <a:lstStyle/>
          <a:p>
            <a:r>
              <a:rPr lang="en-US" sz="2400" dirty="0"/>
              <a:t>BJTs are used in voltage regulator circuits to maintain a constant output voltage </a:t>
            </a:r>
            <a:r>
              <a:rPr lang="en-US" sz="2400" dirty="0" smtClean="0"/>
              <a:t>regardless</a:t>
            </a:r>
            <a:r>
              <a:rPr lang="ar-EG" sz="2400" dirty="0" smtClean="0"/>
              <a:t> </a:t>
            </a:r>
            <a:r>
              <a:rPr lang="en-US" sz="2400" dirty="0" smtClean="0"/>
              <a:t>of </a:t>
            </a:r>
            <a:r>
              <a:rPr lang="en-US" sz="2400" dirty="0"/>
              <a:t>variations in input voltage or load current</a:t>
            </a:r>
            <a:r>
              <a:rPr lang="en-US" sz="2400" dirty="0" smtClean="0"/>
              <a:t>.</a:t>
            </a:r>
            <a:endParaRPr lang="ar-EG" sz="2400" dirty="0" smtClean="0"/>
          </a:p>
          <a:p>
            <a:pPr marL="0" indent="0">
              <a:buNone/>
            </a:pPr>
            <a:r>
              <a:rPr lang="ar-EG" sz="2800" b="1" dirty="0" smtClean="0"/>
              <a:t> </a:t>
            </a:r>
            <a:r>
              <a:rPr lang="en-US" sz="2800" b="1" dirty="0" smtClean="0"/>
              <a:t>Differential </a:t>
            </a:r>
            <a:r>
              <a:rPr lang="en-US" sz="2800" b="1" dirty="0"/>
              <a:t>Amplifiers</a:t>
            </a:r>
            <a:r>
              <a:rPr lang="en-US" sz="2800" b="1" dirty="0" smtClean="0"/>
              <a:t>:</a:t>
            </a:r>
            <a:endParaRPr lang="ar-EG" sz="2800" b="1" dirty="0"/>
          </a:p>
          <a:p>
            <a:r>
              <a:rPr lang="en-US" sz="2400" dirty="0"/>
              <a:t>BJTs are employed in differential amplifier configurations, which are widely used </a:t>
            </a:r>
            <a:r>
              <a:rPr lang="en-US" sz="2400" dirty="0" smtClean="0"/>
              <a:t>in</a:t>
            </a:r>
            <a:r>
              <a:rPr lang="ar-EG" sz="2400" dirty="0" smtClean="0"/>
              <a:t> </a:t>
            </a:r>
            <a:r>
              <a:rPr lang="en-US" sz="2400" dirty="0" smtClean="0"/>
              <a:t>operational </a:t>
            </a:r>
            <a:r>
              <a:rPr lang="en-US" sz="2400" dirty="0"/>
              <a:t>amplifiers (op-amps), communication circuits, and instrumentation circuits.</a:t>
            </a:r>
          </a:p>
        </p:txBody>
      </p:sp>
    </p:spTree>
    <p:extLst>
      <p:ext uri="{BB962C8B-B14F-4D97-AF65-F5344CB8AC3E}">
        <p14:creationId xmlns:p14="http://schemas.microsoft.com/office/powerpoint/2010/main" val="2476568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31371"/>
          </a:xfrm>
        </p:spPr>
        <p:txBody>
          <a:bodyPr>
            <a:normAutofit/>
          </a:bodyPr>
          <a:lstStyle/>
          <a:p>
            <a:pPr algn="l"/>
            <a:r>
              <a:rPr lang="en-US" sz="2800" dirty="0"/>
              <a:t>2. Field-Effect Transistors (FETs):</a:t>
            </a:r>
          </a:p>
        </p:txBody>
      </p:sp>
      <p:sp>
        <p:nvSpPr>
          <p:cNvPr id="3" name="Content Placeholder 2"/>
          <p:cNvSpPr>
            <a:spLocks noGrp="1"/>
          </p:cNvSpPr>
          <p:nvPr>
            <p:ph idx="1"/>
          </p:nvPr>
        </p:nvSpPr>
        <p:spPr>
          <a:xfrm>
            <a:off x="913796" y="1418254"/>
            <a:ext cx="10353762" cy="4372947"/>
          </a:xfrm>
        </p:spPr>
        <p:txBody>
          <a:bodyPr>
            <a:normAutofit/>
          </a:bodyPr>
          <a:lstStyle/>
          <a:p>
            <a:r>
              <a:rPr lang="en-US" sz="2400" dirty="0"/>
              <a:t>are semiconductor devices widely used in various electronic circuits due to their </a:t>
            </a:r>
            <a:r>
              <a:rPr lang="en-US" sz="2400" dirty="0" smtClean="0"/>
              <a:t>versatility</a:t>
            </a:r>
            <a:r>
              <a:rPr lang="ar-EG" sz="2400" dirty="0" smtClean="0"/>
              <a:t> </a:t>
            </a:r>
            <a:r>
              <a:rPr lang="en-US" sz="2400" dirty="0" smtClean="0"/>
              <a:t>and </a:t>
            </a:r>
            <a:r>
              <a:rPr lang="en-US" sz="2400" dirty="0"/>
              <a:t>excellent performance characteristics. </a:t>
            </a:r>
            <a:endParaRPr lang="ar-EG" sz="2400" dirty="0" smtClean="0"/>
          </a:p>
          <a:p>
            <a:r>
              <a:rPr lang="en-US" sz="2400" dirty="0" smtClean="0"/>
              <a:t>Some </a:t>
            </a:r>
            <a:r>
              <a:rPr lang="en-US" sz="2400" dirty="0"/>
              <a:t>of the common applications of </a:t>
            </a:r>
            <a:r>
              <a:rPr lang="en-US" sz="2400" dirty="0" smtClean="0"/>
              <a:t>FETs</a:t>
            </a:r>
            <a:r>
              <a:rPr lang="ar-EG" sz="2400" dirty="0" smtClean="0"/>
              <a:t> </a:t>
            </a:r>
            <a:r>
              <a:rPr lang="en-US" sz="2400" dirty="0" smtClean="0"/>
              <a:t>include:</a:t>
            </a:r>
            <a:endParaRPr lang="ar-EG" sz="2400" dirty="0" smtClean="0"/>
          </a:p>
          <a:p>
            <a:pPr marL="0" indent="0">
              <a:buNone/>
            </a:pPr>
            <a:r>
              <a:rPr lang="en-US" sz="2800" b="1" dirty="0"/>
              <a:t>Oscillators</a:t>
            </a:r>
            <a:r>
              <a:rPr lang="en-US" sz="2800" b="1" dirty="0" smtClean="0"/>
              <a:t>:</a:t>
            </a:r>
            <a:endParaRPr lang="ar-EG" sz="2800" b="1" dirty="0" smtClean="0"/>
          </a:p>
          <a:p>
            <a:pPr marL="0" indent="0">
              <a:buNone/>
            </a:pPr>
            <a:r>
              <a:rPr lang="en-US" sz="2800" b="1" dirty="0"/>
              <a:t>Radio Frequency (RF) Applications</a:t>
            </a:r>
            <a:r>
              <a:rPr lang="en-US" sz="2800" b="1" dirty="0" smtClean="0"/>
              <a:t>:</a:t>
            </a:r>
            <a:endParaRPr lang="ar-EG" sz="2800" b="1" dirty="0" smtClean="0"/>
          </a:p>
          <a:p>
            <a:r>
              <a:rPr lang="en-US" sz="2400" dirty="0"/>
              <a:t>FETs are widely used in RF amplifiers, mixers, and frequency converters in </a:t>
            </a:r>
            <a:r>
              <a:rPr lang="en-US" sz="2400" dirty="0" smtClean="0"/>
              <a:t>communication</a:t>
            </a:r>
            <a:r>
              <a:rPr lang="ar-EG" sz="2400" dirty="0" smtClean="0"/>
              <a:t> </a:t>
            </a:r>
            <a:r>
              <a:rPr lang="en-US" sz="2400" dirty="0" smtClean="0"/>
              <a:t>systems </a:t>
            </a:r>
            <a:r>
              <a:rPr lang="en-US" sz="2400" dirty="0"/>
              <a:t>and radar applications.</a:t>
            </a:r>
            <a:endParaRPr lang="ar-EG" sz="2400" b="1" dirty="0"/>
          </a:p>
          <a:p>
            <a:pPr marL="0" indent="0">
              <a:buNone/>
            </a:pPr>
            <a:endParaRPr lang="en-US" sz="2800" dirty="0"/>
          </a:p>
        </p:txBody>
      </p:sp>
      <p:pic>
        <p:nvPicPr>
          <p:cNvPr id="4" name="Picture 3"/>
          <p:cNvPicPr>
            <a:picLocks noChangeAspect="1"/>
          </p:cNvPicPr>
          <p:nvPr/>
        </p:nvPicPr>
        <p:blipFill>
          <a:blip r:embed="rId2"/>
          <a:stretch>
            <a:fillRect/>
          </a:stretch>
        </p:blipFill>
        <p:spPr>
          <a:xfrm>
            <a:off x="9199985" y="2277255"/>
            <a:ext cx="2893115" cy="2145456"/>
          </a:xfrm>
          <a:prstGeom prst="rect">
            <a:avLst/>
          </a:prstGeom>
        </p:spPr>
      </p:pic>
    </p:spTree>
    <p:extLst>
      <p:ext uri="{BB962C8B-B14F-4D97-AF65-F5344CB8AC3E}">
        <p14:creationId xmlns:p14="http://schemas.microsoft.com/office/powerpoint/2010/main" val="3219726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78024"/>
          </a:xfrm>
        </p:spPr>
        <p:txBody>
          <a:bodyPr>
            <a:normAutofit/>
          </a:bodyPr>
          <a:lstStyle/>
          <a:p>
            <a:pPr algn="l"/>
            <a:r>
              <a:rPr lang="en-US" sz="2800" dirty="0"/>
              <a:t>Low-Noise Applications:</a:t>
            </a:r>
          </a:p>
        </p:txBody>
      </p:sp>
      <p:sp>
        <p:nvSpPr>
          <p:cNvPr id="3" name="Content Placeholder 2"/>
          <p:cNvSpPr>
            <a:spLocks noGrp="1"/>
          </p:cNvSpPr>
          <p:nvPr>
            <p:ph idx="1"/>
          </p:nvPr>
        </p:nvSpPr>
        <p:spPr>
          <a:xfrm>
            <a:off x="913796" y="1287626"/>
            <a:ext cx="10353762" cy="4503575"/>
          </a:xfrm>
        </p:spPr>
        <p:txBody>
          <a:bodyPr>
            <a:normAutofit lnSpcReduction="10000"/>
          </a:bodyPr>
          <a:lstStyle/>
          <a:p>
            <a:r>
              <a:rPr lang="en-US" sz="2400" dirty="0"/>
              <a:t>FETs are preferred in applications where low noise is critical, such as in high-fidelity </a:t>
            </a:r>
            <a:r>
              <a:rPr lang="en-US" sz="2400" dirty="0" smtClean="0"/>
              <a:t>audio</a:t>
            </a:r>
            <a:r>
              <a:rPr lang="ar-EG" sz="2400" dirty="0" smtClean="0"/>
              <a:t> </a:t>
            </a:r>
            <a:r>
              <a:rPr lang="en-US" sz="2400" dirty="0" smtClean="0"/>
              <a:t>amplifiers </a:t>
            </a:r>
            <a:r>
              <a:rPr lang="en-US" sz="2400" dirty="0"/>
              <a:t>and sensitive measurement equipment</a:t>
            </a:r>
            <a:r>
              <a:rPr lang="en-US" sz="2400" dirty="0" smtClean="0"/>
              <a:t>.</a:t>
            </a:r>
            <a:endParaRPr lang="ar-EG" sz="2400" dirty="0"/>
          </a:p>
          <a:p>
            <a:pPr marL="0" indent="0">
              <a:buNone/>
            </a:pPr>
            <a:r>
              <a:rPr lang="ar-EG" b="1" dirty="0" smtClean="0"/>
              <a:t> </a:t>
            </a:r>
            <a:r>
              <a:rPr lang="en-US" sz="2800" b="1" dirty="0" smtClean="0"/>
              <a:t>High-Frequency </a:t>
            </a:r>
            <a:r>
              <a:rPr lang="en-US" sz="2800" b="1" dirty="0"/>
              <a:t>Applications</a:t>
            </a:r>
            <a:r>
              <a:rPr lang="en-US" sz="2800" b="1" dirty="0" smtClean="0"/>
              <a:t>:</a:t>
            </a:r>
            <a:endParaRPr lang="ar-EG" sz="2800" b="1" dirty="0"/>
          </a:p>
          <a:p>
            <a:r>
              <a:rPr lang="en-US" sz="2400" dirty="0"/>
              <a:t>FETs are favored in high-frequency circuits due to their ability to operate at higher </a:t>
            </a:r>
            <a:r>
              <a:rPr lang="en-US" sz="2400" dirty="0" smtClean="0"/>
              <a:t>frequencies</a:t>
            </a:r>
            <a:r>
              <a:rPr lang="ar-EG" sz="2400" dirty="0" smtClean="0"/>
              <a:t> </a:t>
            </a:r>
            <a:r>
              <a:rPr lang="en-US" sz="2400" dirty="0" smtClean="0"/>
              <a:t>with </a:t>
            </a:r>
            <a:r>
              <a:rPr lang="en-US" sz="2400" dirty="0"/>
              <a:t>low power dissipation</a:t>
            </a:r>
            <a:r>
              <a:rPr lang="en-US" sz="2400" dirty="0" smtClean="0"/>
              <a:t>.</a:t>
            </a:r>
            <a:endParaRPr lang="ar-EG" sz="2400" dirty="0" smtClean="0"/>
          </a:p>
          <a:p>
            <a:pPr marL="0" indent="0">
              <a:buNone/>
            </a:pPr>
            <a:r>
              <a:rPr lang="ar-EG" b="1" dirty="0" smtClean="0"/>
              <a:t> </a:t>
            </a:r>
            <a:r>
              <a:rPr lang="en-US" sz="2800" b="1" dirty="0" smtClean="0"/>
              <a:t>High-Power </a:t>
            </a:r>
            <a:r>
              <a:rPr lang="en-US" sz="2800" b="1" dirty="0"/>
              <a:t>Applications</a:t>
            </a:r>
            <a:r>
              <a:rPr lang="en-US" sz="2800" b="1" dirty="0" smtClean="0"/>
              <a:t>:</a:t>
            </a:r>
            <a:endParaRPr lang="ar-EG" sz="2800" b="1" dirty="0"/>
          </a:p>
          <a:p>
            <a:r>
              <a:rPr lang="en-US" sz="2400" dirty="0"/>
              <a:t>FETs, especially power MOSFETs, are used in high-power applications; including motor </a:t>
            </a:r>
            <a:r>
              <a:rPr lang="en-US" sz="2400" dirty="0" smtClean="0"/>
              <a:t>drives,</a:t>
            </a:r>
            <a:r>
              <a:rPr lang="ar-EG" sz="2400" dirty="0" smtClean="0"/>
              <a:t> </a:t>
            </a:r>
            <a:r>
              <a:rPr lang="en-US" sz="2400" dirty="0" smtClean="0"/>
              <a:t>power </a:t>
            </a:r>
            <a:r>
              <a:rPr lang="en-US" sz="2400" dirty="0"/>
              <a:t>inverters, and power supplies.</a:t>
            </a:r>
          </a:p>
        </p:txBody>
      </p:sp>
    </p:spTree>
    <p:extLst>
      <p:ext uri="{BB962C8B-B14F-4D97-AF65-F5344CB8AC3E}">
        <p14:creationId xmlns:p14="http://schemas.microsoft.com/office/powerpoint/2010/main" val="1035288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27314"/>
          </a:xfrm>
        </p:spPr>
        <p:txBody>
          <a:bodyPr>
            <a:normAutofit/>
          </a:bodyPr>
          <a:lstStyle/>
          <a:p>
            <a:pPr algn="l"/>
            <a:r>
              <a:rPr lang="en-US" sz="2800" dirty="0" smtClean="0"/>
              <a:t>5</a:t>
            </a:r>
            <a:r>
              <a:rPr lang="ar-EG" sz="2800" dirty="0" smtClean="0"/>
              <a:t>-</a:t>
            </a:r>
            <a:r>
              <a:rPr lang="en-US" sz="2800" dirty="0" smtClean="0"/>
              <a:t> </a:t>
            </a:r>
            <a:r>
              <a:rPr lang="en-US" sz="2800" dirty="0"/>
              <a:t>Relay</a:t>
            </a:r>
          </a:p>
        </p:txBody>
      </p:sp>
      <p:sp>
        <p:nvSpPr>
          <p:cNvPr id="3" name="Content Placeholder 2"/>
          <p:cNvSpPr>
            <a:spLocks noGrp="1"/>
          </p:cNvSpPr>
          <p:nvPr>
            <p:ph idx="1"/>
          </p:nvPr>
        </p:nvSpPr>
        <p:spPr>
          <a:xfrm>
            <a:off x="913796" y="1334278"/>
            <a:ext cx="10353762" cy="4456922"/>
          </a:xfrm>
        </p:spPr>
        <p:txBody>
          <a:bodyPr>
            <a:normAutofit/>
          </a:bodyPr>
          <a:lstStyle/>
          <a:p>
            <a:r>
              <a:rPr lang="en-US" sz="2400" dirty="0"/>
              <a:t>An electromechanical device that is used to control larger electrical loads or </a:t>
            </a:r>
            <a:r>
              <a:rPr lang="en-US" sz="2400" dirty="0" smtClean="0"/>
              <a:t>devices</a:t>
            </a:r>
            <a:r>
              <a:rPr lang="ar-EG" sz="2400" dirty="0" smtClean="0"/>
              <a:t> </a:t>
            </a:r>
            <a:r>
              <a:rPr lang="en-US" sz="2400" dirty="0" smtClean="0"/>
              <a:t>using </a:t>
            </a:r>
            <a:r>
              <a:rPr lang="en-US" sz="2400" dirty="0"/>
              <a:t>the low-power signals and outputs of a microcontroller</a:t>
            </a:r>
            <a:r>
              <a:rPr lang="en-US" sz="2400" dirty="0" smtClean="0"/>
              <a:t>.</a:t>
            </a:r>
            <a:endParaRPr lang="ar-EG" sz="2400" dirty="0" smtClean="0"/>
          </a:p>
          <a:p>
            <a:r>
              <a:rPr lang="en-US" sz="2400" dirty="0"/>
              <a:t>A relay consists of an electromagnet, which is energized when a small electrical </a:t>
            </a:r>
            <a:r>
              <a:rPr lang="en-US" sz="2400" dirty="0" smtClean="0"/>
              <a:t>current</a:t>
            </a:r>
            <a:r>
              <a:rPr lang="ar-EG" sz="2400" dirty="0" smtClean="0"/>
              <a:t> </a:t>
            </a:r>
            <a:r>
              <a:rPr lang="en-US" sz="2400" dirty="0" smtClean="0"/>
              <a:t>flow </a:t>
            </a:r>
            <a:r>
              <a:rPr lang="en-US" sz="2400" dirty="0"/>
              <a:t>through it. When the electromagnet is energized, it generates a magnetic field </a:t>
            </a:r>
            <a:r>
              <a:rPr lang="en-US" sz="2400" dirty="0" smtClean="0"/>
              <a:t>that</a:t>
            </a:r>
            <a:r>
              <a:rPr lang="ar-EG" sz="2400" dirty="0" smtClean="0"/>
              <a:t> </a:t>
            </a:r>
            <a:r>
              <a:rPr lang="en-US" sz="2400" dirty="0" smtClean="0"/>
              <a:t>attracts </a:t>
            </a:r>
            <a:r>
              <a:rPr lang="en-US" sz="2400" dirty="0"/>
              <a:t>a movable contact, closing or opening the circuit. This allows the relay to </a:t>
            </a:r>
            <a:r>
              <a:rPr lang="en-US" sz="2400" dirty="0" smtClean="0"/>
              <a:t>control</a:t>
            </a:r>
            <a:r>
              <a:rPr lang="ar-EG" sz="2400" dirty="0" smtClean="0"/>
              <a:t> </a:t>
            </a:r>
            <a:r>
              <a:rPr lang="en-US" sz="2400" dirty="0" smtClean="0"/>
              <a:t>the </a:t>
            </a:r>
            <a:r>
              <a:rPr lang="en-US" sz="2400" dirty="0"/>
              <a:t>flow of a larger electrical current or voltage that the microcontroller itself </a:t>
            </a:r>
            <a:r>
              <a:rPr lang="en-US" sz="2400" dirty="0" smtClean="0"/>
              <a:t>cannot</a:t>
            </a:r>
            <a:r>
              <a:rPr lang="ar-EG" sz="2400" dirty="0" smtClean="0"/>
              <a:t> </a:t>
            </a:r>
            <a:r>
              <a:rPr lang="en-US" sz="2400" dirty="0" smtClean="0"/>
              <a:t>handle </a:t>
            </a:r>
            <a:r>
              <a:rPr lang="en-US" sz="2400" dirty="0"/>
              <a:t>directly.</a:t>
            </a:r>
          </a:p>
        </p:txBody>
      </p:sp>
      <p:pic>
        <p:nvPicPr>
          <p:cNvPr id="4" name="Picture 3"/>
          <p:cNvPicPr>
            <a:picLocks noChangeAspect="1"/>
          </p:cNvPicPr>
          <p:nvPr/>
        </p:nvPicPr>
        <p:blipFill>
          <a:blip r:embed="rId2"/>
          <a:stretch>
            <a:fillRect/>
          </a:stretch>
        </p:blipFill>
        <p:spPr>
          <a:xfrm>
            <a:off x="9171993" y="5001209"/>
            <a:ext cx="2884978" cy="1940767"/>
          </a:xfrm>
          <a:prstGeom prst="rect">
            <a:avLst/>
          </a:prstGeom>
        </p:spPr>
      </p:pic>
    </p:spTree>
    <p:extLst>
      <p:ext uri="{BB962C8B-B14F-4D97-AF65-F5344CB8AC3E}">
        <p14:creationId xmlns:p14="http://schemas.microsoft.com/office/powerpoint/2010/main" val="2592547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83298"/>
          </a:xfrm>
        </p:spPr>
        <p:txBody>
          <a:bodyPr>
            <a:normAutofit/>
          </a:bodyPr>
          <a:lstStyle/>
          <a:p>
            <a:pPr algn="l"/>
            <a:r>
              <a:rPr lang="en-US" sz="2800" dirty="0" smtClean="0"/>
              <a:t>6</a:t>
            </a:r>
            <a:r>
              <a:rPr lang="ar-EG" sz="2800" dirty="0" smtClean="0"/>
              <a:t>-</a:t>
            </a:r>
            <a:r>
              <a:rPr lang="en-US" sz="2800" dirty="0" smtClean="0"/>
              <a:t> </a:t>
            </a:r>
            <a:r>
              <a:rPr lang="en-US" sz="2800" dirty="0"/>
              <a:t>Development board</a:t>
            </a:r>
          </a:p>
        </p:txBody>
      </p:sp>
      <p:sp>
        <p:nvSpPr>
          <p:cNvPr id="3" name="Content Placeholder 2"/>
          <p:cNvSpPr>
            <a:spLocks noGrp="1"/>
          </p:cNvSpPr>
          <p:nvPr>
            <p:ph idx="1"/>
          </p:nvPr>
        </p:nvSpPr>
        <p:spPr>
          <a:xfrm>
            <a:off x="913796" y="1296956"/>
            <a:ext cx="10353762" cy="4494245"/>
          </a:xfrm>
        </p:spPr>
        <p:txBody>
          <a:bodyPr>
            <a:normAutofit lnSpcReduction="10000"/>
          </a:bodyPr>
          <a:lstStyle/>
          <a:p>
            <a:r>
              <a:rPr lang="en-US" sz="2400" dirty="0"/>
              <a:t>A development board is a necessary piece of equipment for any microcontroller user. It’s </a:t>
            </a:r>
            <a:r>
              <a:rPr lang="en-US" sz="2400" dirty="0" smtClean="0"/>
              <a:t>a</a:t>
            </a:r>
            <a:r>
              <a:rPr lang="ar-EG" sz="2400" dirty="0"/>
              <a:t> </a:t>
            </a:r>
            <a:r>
              <a:rPr lang="en-US" sz="2400" dirty="0" smtClean="0"/>
              <a:t>circuit </a:t>
            </a:r>
            <a:r>
              <a:rPr lang="en-US" sz="2400" dirty="0"/>
              <a:t>board that provides an easy-to-use platform for building, testing, and </a:t>
            </a:r>
            <a:r>
              <a:rPr lang="en-US" sz="2400" dirty="0" smtClean="0"/>
              <a:t>experimenting</a:t>
            </a:r>
            <a:r>
              <a:rPr lang="ar-EG" sz="2400" dirty="0" smtClean="0"/>
              <a:t> </a:t>
            </a:r>
            <a:r>
              <a:rPr lang="en-US" sz="2400" dirty="0" smtClean="0"/>
              <a:t>with </a:t>
            </a:r>
            <a:r>
              <a:rPr lang="en-US" sz="2400" dirty="0"/>
              <a:t>microcontroller-based projects</a:t>
            </a:r>
            <a:r>
              <a:rPr lang="en-US" sz="2400" dirty="0" smtClean="0"/>
              <a:t>.</a:t>
            </a:r>
            <a:endParaRPr lang="ar-EG" sz="2400" dirty="0"/>
          </a:p>
          <a:p>
            <a:r>
              <a:rPr lang="en-US" sz="2400" dirty="0"/>
              <a:t>A development board usually includes a </a:t>
            </a:r>
            <a:r>
              <a:rPr lang="en-US" sz="2400" dirty="0" smtClean="0"/>
              <a:t>microcontroller</a:t>
            </a:r>
            <a:r>
              <a:rPr lang="ar-EG" sz="2400" dirty="0" smtClean="0"/>
              <a:t> </a:t>
            </a:r>
            <a:r>
              <a:rPr lang="en-US" sz="2400" dirty="0" smtClean="0"/>
              <a:t>chip</a:t>
            </a:r>
            <a:r>
              <a:rPr lang="en-US" sz="2400" dirty="0"/>
              <a:t>, </a:t>
            </a:r>
            <a:r>
              <a:rPr lang="en-US" sz="2400" dirty="0" smtClean="0"/>
              <a:t>input/output </a:t>
            </a:r>
            <a:r>
              <a:rPr lang="en-US" sz="2400" dirty="0"/>
              <a:t>pins, power supply, and communication interfaces</a:t>
            </a:r>
            <a:r>
              <a:rPr lang="en-US" sz="2400" dirty="0" smtClean="0"/>
              <a:t>.</a:t>
            </a:r>
            <a:endParaRPr lang="ar-EG" sz="2400" dirty="0" smtClean="0"/>
          </a:p>
          <a:p>
            <a:r>
              <a:rPr lang="en-US" sz="2400" dirty="0"/>
              <a:t>Some of the most popular microcontroller chips used </a:t>
            </a:r>
            <a:r>
              <a:rPr lang="en-US" sz="2400" dirty="0" smtClean="0"/>
              <a:t>in</a:t>
            </a:r>
            <a:r>
              <a:rPr lang="ar-EG" sz="2400" dirty="0" smtClean="0"/>
              <a:t> </a:t>
            </a:r>
            <a:r>
              <a:rPr lang="en-US" sz="2400" dirty="0" smtClean="0"/>
              <a:t>development </a:t>
            </a:r>
            <a:r>
              <a:rPr lang="en-US" sz="2400" dirty="0"/>
              <a:t>boards include the Arduino, Raspberry Pi, and ESP8266. These boards provide </a:t>
            </a:r>
            <a:r>
              <a:rPr lang="en-US" sz="2400" dirty="0" smtClean="0"/>
              <a:t>a</a:t>
            </a:r>
            <a:r>
              <a:rPr lang="ar-EG" sz="2400" dirty="0" smtClean="0"/>
              <a:t> </a:t>
            </a:r>
            <a:r>
              <a:rPr lang="en-US" sz="2400" dirty="0" smtClean="0"/>
              <a:t>cost-effective </a:t>
            </a:r>
            <a:r>
              <a:rPr lang="en-US" sz="2400" dirty="0"/>
              <a:t>way to prototype and develop projects using these popular microcontrollers.</a:t>
            </a:r>
          </a:p>
        </p:txBody>
      </p:sp>
    </p:spTree>
    <p:extLst>
      <p:ext uri="{BB962C8B-B14F-4D97-AF65-F5344CB8AC3E}">
        <p14:creationId xmlns:p14="http://schemas.microsoft.com/office/powerpoint/2010/main" val="63298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1107233"/>
          </a:xfrm>
        </p:spPr>
        <p:txBody>
          <a:bodyPr>
            <a:normAutofit/>
          </a:bodyPr>
          <a:lstStyle/>
          <a:p>
            <a:pPr algn="l"/>
            <a:r>
              <a:rPr lang="en-US" sz="2800" dirty="0"/>
              <a:t>The most significant advantages of development boards are:</a:t>
            </a:r>
          </a:p>
        </p:txBody>
      </p:sp>
      <p:sp>
        <p:nvSpPr>
          <p:cNvPr id="3" name="Content Placeholder 2"/>
          <p:cNvSpPr>
            <a:spLocks noGrp="1"/>
          </p:cNvSpPr>
          <p:nvPr>
            <p:ph idx="1"/>
          </p:nvPr>
        </p:nvSpPr>
        <p:spPr>
          <a:xfrm>
            <a:off x="913796" y="1716834"/>
            <a:ext cx="10353762" cy="4749281"/>
          </a:xfrm>
        </p:spPr>
        <p:txBody>
          <a:bodyPr>
            <a:normAutofit lnSpcReduction="10000"/>
          </a:bodyPr>
          <a:lstStyle/>
          <a:p>
            <a:r>
              <a:rPr lang="en-US" sz="2400" dirty="0"/>
              <a:t>Their ease of use. They typically come with all the necessary components </a:t>
            </a:r>
            <a:r>
              <a:rPr lang="en-US" sz="2400" dirty="0" smtClean="0"/>
              <a:t>pre-installed,</a:t>
            </a:r>
            <a:r>
              <a:rPr lang="ar-EG" sz="2400" dirty="0" smtClean="0"/>
              <a:t> </a:t>
            </a:r>
            <a:r>
              <a:rPr lang="en-US" sz="2400" dirty="0" smtClean="0"/>
              <a:t>including </a:t>
            </a:r>
            <a:r>
              <a:rPr lang="en-US" sz="2400" dirty="0"/>
              <a:t>a bootloader, software development environment, and programming tools</a:t>
            </a:r>
            <a:r>
              <a:rPr lang="en-US" sz="2400" dirty="0" smtClean="0"/>
              <a:t>.</a:t>
            </a:r>
            <a:endParaRPr lang="ar-EG" sz="2400" dirty="0" smtClean="0"/>
          </a:p>
          <a:p>
            <a:r>
              <a:rPr lang="en-US" sz="2400" dirty="0"/>
              <a:t>Their flexibility: They often come with a wide range of input and output pins, allowing </a:t>
            </a:r>
            <a:r>
              <a:rPr lang="en-US" sz="2400" dirty="0" smtClean="0"/>
              <a:t>users</a:t>
            </a:r>
            <a:r>
              <a:rPr lang="ar-EG" sz="2400" dirty="0" smtClean="0"/>
              <a:t> </a:t>
            </a:r>
            <a:r>
              <a:rPr lang="en-US" sz="2400" dirty="0" smtClean="0"/>
              <a:t>to </a:t>
            </a:r>
            <a:r>
              <a:rPr lang="en-US" sz="2400" dirty="0"/>
              <a:t>connect a wide range of sensors, actuators, and other components to the microcontroller</a:t>
            </a:r>
            <a:r>
              <a:rPr lang="en-US" sz="2400" dirty="0" smtClean="0"/>
              <a:t>.</a:t>
            </a:r>
            <a:endParaRPr lang="ar-EG" sz="2400" dirty="0"/>
          </a:p>
          <a:p>
            <a:r>
              <a:rPr lang="en-US" sz="2600" dirty="0"/>
              <a:t>Development boards also provide a low-risk platform for experimentation, since they </a:t>
            </a:r>
            <a:r>
              <a:rPr lang="en-US" sz="2600" dirty="0" smtClean="0"/>
              <a:t>are</a:t>
            </a:r>
            <a:r>
              <a:rPr lang="ar-EG" sz="2600" dirty="0" smtClean="0"/>
              <a:t> </a:t>
            </a:r>
            <a:r>
              <a:rPr lang="en-US" sz="2600" dirty="0" smtClean="0"/>
              <a:t>relatively </a:t>
            </a:r>
            <a:r>
              <a:rPr lang="en-US" sz="2600" dirty="0"/>
              <a:t>inexpensive, users can experiment with different hardware configurations </a:t>
            </a:r>
            <a:r>
              <a:rPr lang="en-US" sz="2600" dirty="0" smtClean="0"/>
              <a:t>and</a:t>
            </a:r>
            <a:r>
              <a:rPr lang="ar-EG" sz="2600" dirty="0" smtClean="0"/>
              <a:t>  </a:t>
            </a:r>
            <a:r>
              <a:rPr lang="en-US" sz="2600" dirty="0" smtClean="0"/>
              <a:t>software </a:t>
            </a:r>
            <a:r>
              <a:rPr lang="en-US" sz="2600" dirty="0"/>
              <a:t>without worrying about damaging expensive equipment.</a:t>
            </a:r>
          </a:p>
        </p:txBody>
      </p:sp>
    </p:spTree>
    <p:extLst>
      <p:ext uri="{BB962C8B-B14F-4D97-AF65-F5344CB8AC3E}">
        <p14:creationId xmlns:p14="http://schemas.microsoft.com/office/powerpoint/2010/main" val="2816438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96686"/>
          </a:xfrm>
        </p:spPr>
        <p:txBody>
          <a:bodyPr>
            <a:normAutofit/>
          </a:bodyPr>
          <a:lstStyle/>
          <a:p>
            <a:pPr algn="l"/>
            <a:r>
              <a:rPr lang="en-US" sz="3200" dirty="0"/>
              <a:t>1. Arduino Boards:</a:t>
            </a:r>
          </a:p>
        </p:txBody>
      </p:sp>
      <p:sp>
        <p:nvSpPr>
          <p:cNvPr id="3" name="Content Placeholder 2"/>
          <p:cNvSpPr>
            <a:spLocks noGrp="1"/>
          </p:cNvSpPr>
          <p:nvPr>
            <p:ph idx="1"/>
          </p:nvPr>
        </p:nvSpPr>
        <p:spPr>
          <a:xfrm>
            <a:off x="913796" y="1306288"/>
            <a:ext cx="10353762" cy="4484913"/>
          </a:xfrm>
        </p:spPr>
        <p:txBody>
          <a:bodyPr/>
          <a:lstStyle/>
          <a:p>
            <a:r>
              <a:rPr lang="en-US" sz="2400" dirty="0"/>
              <a:t>Arduino boards are a popular choice for hobbyists and beginners due to their ease of </a:t>
            </a:r>
            <a:r>
              <a:rPr lang="en-US" sz="2400" dirty="0" smtClean="0"/>
              <a:t>use</a:t>
            </a:r>
            <a:r>
              <a:rPr lang="ar-EG" sz="2400" dirty="0" smtClean="0"/>
              <a:t> </a:t>
            </a:r>
            <a:r>
              <a:rPr lang="en-US" sz="2400" dirty="0" smtClean="0"/>
              <a:t>and </a:t>
            </a:r>
            <a:r>
              <a:rPr lang="en-US" sz="2400" dirty="0"/>
              <a:t>compatibility with a wide range of sensors and modules. These boards are based </a:t>
            </a:r>
            <a:r>
              <a:rPr lang="en-US" sz="2400" dirty="0" smtClean="0"/>
              <a:t>on</a:t>
            </a:r>
            <a:r>
              <a:rPr lang="ar-EG" sz="2400" dirty="0" smtClean="0"/>
              <a:t> </a:t>
            </a:r>
            <a:r>
              <a:rPr lang="en-US" sz="2400" dirty="0" smtClean="0"/>
              <a:t>the </a:t>
            </a:r>
            <a:r>
              <a:rPr lang="en-US" sz="2400" dirty="0"/>
              <a:t>Atmel AVR microcontroller and come with a built-in USB interface, allowing for </a:t>
            </a:r>
            <a:r>
              <a:rPr lang="en-US" sz="2400" dirty="0" smtClean="0"/>
              <a:t>easy</a:t>
            </a:r>
            <a:r>
              <a:rPr lang="ar-EG" sz="2400" dirty="0" smtClean="0"/>
              <a:t> </a:t>
            </a:r>
            <a:r>
              <a:rPr lang="en-US" sz="2400" dirty="0" smtClean="0"/>
              <a:t>programming </a:t>
            </a:r>
            <a:r>
              <a:rPr lang="en-US" sz="2400" dirty="0"/>
              <a:t>and debugging</a:t>
            </a:r>
            <a:r>
              <a:rPr lang="en-US" dirty="0"/>
              <a:t>.</a:t>
            </a:r>
          </a:p>
        </p:txBody>
      </p:sp>
      <p:pic>
        <p:nvPicPr>
          <p:cNvPr id="4" name="Picture 3"/>
          <p:cNvPicPr>
            <a:picLocks noChangeAspect="1"/>
          </p:cNvPicPr>
          <p:nvPr/>
        </p:nvPicPr>
        <p:blipFill>
          <a:blip r:embed="rId2"/>
          <a:stretch>
            <a:fillRect/>
          </a:stretch>
        </p:blipFill>
        <p:spPr>
          <a:xfrm>
            <a:off x="3596450" y="3144416"/>
            <a:ext cx="7163801" cy="3713584"/>
          </a:xfrm>
          <a:prstGeom prst="rect">
            <a:avLst/>
          </a:prstGeom>
        </p:spPr>
      </p:pic>
    </p:spTree>
    <p:extLst>
      <p:ext uri="{BB962C8B-B14F-4D97-AF65-F5344CB8AC3E}">
        <p14:creationId xmlns:p14="http://schemas.microsoft.com/office/powerpoint/2010/main" val="1450390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901959"/>
          </a:xfrm>
        </p:spPr>
        <p:txBody>
          <a:bodyPr>
            <a:normAutofit/>
          </a:bodyPr>
          <a:lstStyle/>
          <a:p>
            <a:pPr algn="l"/>
            <a:r>
              <a:rPr lang="en-US" sz="3200" dirty="0"/>
              <a:t>2. Raspberry Pi Boards:</a:t>
            </a:r>
          </a:p>
        </p:txBody>
      </p:sp>
      <p:sp>
        <p:nvSpPr>
          <p:cNvPr id="3" name="Content Placeholder 2"/>
          <p:cNvSpPr>
            <a:spLocks noGrp="1"/>
          </p:cNvSpPr>
          <p:nvPr>
            <p:ph idx="1"/>
          </p:nvPr>
        </p:nvSpPr>
        <p:spPr>
          <a:xfrm>
            <a:off x="913796" y="1511560"/>
            <a:ext cx="10353762" cy="4279641"/>
          </a:xfrm>
        </p:spPr>
        <p:txBody>
          <a:bodyPr>
            <a:normAutofit/>
          </a:bodyPr>
          <a:lstStyle/>
          <a:p>
            <a:r>
              <a:rPr lang="en-US" sz="2400" dirty="0"/>
              <a:t>Raspberry Pi boards are small, single-board computers that are used for a wide </a:t>
            </a:r>
            <a:r>
              <a:rPr lang="en-US" sz="2400" dirty="0" smtClean="0"/>
              <a:t>range</a:t>
            </a:r>
            <a:r>
              <a:rPr lang="ar-EG" sz="2400" dirty="0" smtClean="0"/>
              <a:t> </a:t>
            </a:r>
            <a:r>
              <a:rPr lang="en-US" sz="2400" dirty="0" smtClean="0"/>
              <a:t>of </a:t>
            </a:r>
            <a:r>
              <a:rPr lang="en-US" sz="2400" dirty="0"/>
              <a:t>applications, including </a:t>
            </a:r>
            <a:r>
              <a:rPr lang="en-US" sz="2400" dirty="0" err="1"/>
              <a:t>IoT</a:t>
            </a:r>
            <a:r>
              <a:rPr lang="en-US" sz="2400" dirty="0"/>
              <a:t> projects, automation systems, and robotics. These boards </a:t>
            </a:r>
            <a:r>
              <a:rPr lang="en-US" sz="2400" dirty="0" smtClean="0"/>
              <a:t>are</a:t>
            </a:r>
            <a:r>
              <a:rPr lang="ar-EG" sz="2400" dirty="0" smtClean="0"/>
              <a:t> </a:t>
            </a:r>
            <a:r>
              <a:rPr lang="en-US" sz="2400" dirty="0" smtClean="0"/>
              <a:t>equipped </a:t>
            </a:r>
            <a:r>
              <a:rPr lang="en-US" sz="2400" dirty="0"/>
              <a:t>with a Broadcom system-on-chip (</a:t>
            </a:r>
            <a:r>
              <a:rPr lang="en-US" sz="2400" dirty="0" err="1"/>
              <a:t>SoC</a:t>
            </a:r>
            <a:r>
              <a:rPr lang="en-US" sz="2400" dirty="0"/>
              <a:t>) and come with a variety of </a:t>
            </a:r>
            <a:r>
              <a:rPr lang="en-US" sz="2400" dirty="0" smtClean="0"/>
              <a:t>connectivity</a:t>
            </a:r>
            <a:r>
              <a:rPr lang="ar-EG" sz="2400" dirty="0" smtClean="0"/>
              <a:t> </a:t>
            </a:r>
            <a:r>
              <a:rPr lang="en-US" sz="2400" dirty="0" smtClean="0"/>
              <a:t>options</a:t>
            </a:r>
            <a:r>
              <a:rPr lang="en-US" sz="2400" dirty="0"/>
              <a:t>, including Wi-Fi and Bluetooth.</a:t>
            </a:r>
          </a:p>
        </p:txBody>
      </p:sp>
      <p:pic>
        <p:nvPicPr>
          <p:cNvPr id="4" name="Picture 3"/>
          <p:cNvPicPr>
            <a:picLocks noChangeAspect="1"/>
          </p:cNvPicPr>
          <p:nvPr/>
        </p:nvPicPr>
        <p:blipFill>
          <a:blip r:embed="rId2"/>
          <a:stretch>
            <a:fillRect/>
          </a:stretch>
        </p:blipFill>
        <p:spPr>
          <a:xfrm>
            <a:off x="5533055" y="3303038"/>
            <a:ext cx="6301783" cy="3721045"/>
          </a:xfrm>
          <a:prstGeom prst="rect">
            <a:avLst/>
          </a:prstGeom>
        </p:spPr>
      </p:pic>
    </p:spTree>
    <p:extLst>
      <p:ext uri="{BB962C8B-B14F-4D97-AF65-F5344CB8AC3E}">
        <p14:creationId xmlns:p14="http://schemas.microsoft.com/office/powerpoint/2010/main" val="5767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4E6311-A1F8-2408-4B9A-F65F9F8B5777}"/>
              </a:ext>
            </a:extLst>
          </p:cNvPr>
          <p:cNvSpPr>
            <a:spLocks noGrp="1"/>
          </p:cNvSpPr>
          <p:nvPr>
            <p:ph type="title"/>
          </p:nvPr>
        </p:nvSpPr>
        <p:spPr/>
        <p:txBody>
          <a:bodyPr>
            <a:normAutofit/>
          </a:bodyPr>
          <a:lstStyle/>
          <a:p>
            <a:r>
              <a:rPr lang="en-US" sz="3200" dirty="0"/>
              <a:t>General Purpose Microcontrollers</a:t>
            </a:r>
          </a:p>
        </p:txBody>
      </p:sp>
      <p:sp>
        <p:nvSpPr>
          <p:cNvPr id="3" name="Content Placeholder 2">
            <a:extLst>
              <a:ext uri="{FF2B5EF4-FFF2-40B4-BE49-F238E27FC236}">
                <a16:creationId xmlns="" xmlns:a16="http://schemas.microsoft.com/office/drawing/2014/main" id="{88A6C398-F81E-ADC7-A471-AF4D0AC1E9E3}"/>
              </a:ext>
            </a:extLst>
          </p:cNvPr>
          <p:cNvSpPr>
            <a:spLocks noGrp="1"/>
          </p:cNvSpPr>
          <p:nvPr>
            <p:ph idx="1"/>
          </p:nvPr>
        </p:nvSpPr>
        <p:spPr/>
        <p:txBody>
          <a:bodyPr/>
          <a:lstStyle/>
          <a:p>
            <a:r>
              <a:rPr lang="en-US" sz="2800" dirty="0"/>
              <a:t>The purpose of using a microcontroller is to control and automate electronic devices and systems</a:t>
            </a:r>
          </a:p>
          <a:p>
            <a:r>
              <a:rPr lang="en-US" sz="2800" dirty="0"/>
              <a:t>Because microcontrollers are small and relatively inexpensive, they are ideal for use in embedded systems, where they can be used to control and monitor a wide range of devices and processes</a:t>
            </a:r>
          </a:p>
          <a:p>
            <a:endParaRPr lang="en-US" dirty="0"/>
          </a:p>
        </p:txBody>
      </p:sp>
    </p:spTree>
    <p:extLst>
      <p:ext uri="{BB962C8B-B14F-4D97-AF65-F5344CB8AC3E}">
        <p14:creationId xmlns:p14="http://schemas.microsoft.com/office/powerpoint/2010/main" val="2278021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51249"/>
          </a:xfrm>
        </p:spPr>
        <p:txBody>
          <a:bodyPr>
            <a:normAutofit/>
          </a:bodyPr>
          <a:lstStyle/>
          <a:p>
            <a:pPr algn="l"/>
            <a:r>
              <a:rPr lang="en-US" sz="3200" dirty="0"/>
              <a:t>Tools and Devices for Working with</a:t>
            </a:r>
            <a:br>
              <a:rPr lang="en-US" sz="3200" dirty="0"/>
            </a:br>
            <a:r>
              <a:rPr lang="en-US" sz="3200" dirty="0"/>
              <a:t>Microcontroller Systems</a:t>
            </a:r>
          </a:p>
        </p:txBody>
      </p:sp>
      <p:sp>
        <p:nvSpPr>
          <p:cNvPr id="3" name="Content Placeholder 2"/>
          <p:cNvSpPr>
            <a:spLocks noGrp="1"/>
          </p:cNvSpPr>
          <p:nvPr>
            <p:ph idx="1"/>
          </p:nvPr>
        </p:nvSpPr>
        <p:spPr>
          <a:xfrm>
            <a:off x="913796" y="1660849"/>
            <a:ext cx="10353762" cy="4130351"/>
          </a:xfrm>
        </p:spPr>
        <p:txBody>
          <a:bodyPr>
            <a:normAutofit/>
          </a:bodyPr>
          <a:lstStyle/>
          <a:p>
            <a:pPr marL="0" indent="0">
              <a:buNone/>
            </a:pPr>
            <a:r>
              <a:rPr lang="en-US" sz="2800" b="1" dirty="0"/>
              <a:t>Encoding Software for the Microcontroller </a:t>
            </a:r>
            <a:r>
              <a:rPr lang="en-US" sz="2800" b="1" dirty="0" smtClean="0"/>
              <a:t>Systems</a:t>
            </a:r>
            <a:r>
              <a:rPr lang="ar-EG" sz="2800" b="1" dirty="0" smtClean="0"/>
              <a:t>:</a:t>
            </a:r>
          </a:p>
          <a:p>
            <a:r>
              <a:rPr lang="en-US" dirty="0"/>
              <a:t>It allows programmers to write codes and instructions for the microcontroller </a:t>
            </a:r>
            <a:r>
              <a:rPr lang="en-US" dirty="0" smtClean="0"/>
              <a:t>to</a:t>
            </a:r>
            <a:r>
              <a:rPr lang="ar-EG" dirty="0" smtClean="0"/>
              <a:t> </a:t>
            </a:r>
            <a:r>
              <a:rPr lang="en-US" dirty="0" smtClean="0"/>
              <a:t>execute </a:t>
            </a:r>
            <a:r>
              <a:rPr lang="en-US" dirty="0"/>
              <a:t>specific tasks</a:t>
            </a:r>
            <a:r>
              <a:rPr lang="en-US" dirty="0" smtClean="0"/>
              <a:t>.</a:t>
            </a:r>
            <a:endParaRPr lang="ar-EG" dirty="0"/>
          </a:p>
          <a:p>
            <a:r>
              <a:rPr lang="en-US" dirty="0"/>
              <a:t>Some popular </a:t>
            </a:r>
            <a:r>
              <a:rPr lang="en-US" dirty="0" smtClean="0"/>
              <a:t>examples</a:t>
            </a:r>
            <a:r>
              <a:rPr lang="ar-EG" dirty="0" smtClean="0"/>
              <a:t> </a:t>
            </a:r>
            <a:r>
              <a:rPr lang="en-US" dirty="0" smtClean="0"/>
              <a:t>include </a:t>
            </a:r>
            <a:r>
              <a:rPr lang="en-US" dirty="0"/>
              <a:t>Arduino (IDE), MPLAB, </a:t>
            </a:r>
            <a:r>
              <a:rPr lang="en-US" dirty="0" err="1"/>
              <a:t>Keil</a:t>
            </a:r>
            <a:r>
              <a:rPr lang="en-US" dirty="0"/>
              <a:t>, and Atmel Studio (AVR</a:t>
            </a:r>
            <a:r>
              <a:rPr lang="en-US" dirty="0" smtClean="0"/>
              <a:t>).</a:t>
            </a:r>
            <a:endParaRPr lang="ar-EG" dirty="0"/>
          </a:p>
          <a:p>
            <a:pPr marL="457200" indent="-457200">
              <a:buAutoNum type="arabicPeriod"/>
            </a:pPr>
            <a:r>
              <a:rPr lang="en-US" b="1" dirty="0" smtClean="0"/>
              <a:t>Arduino </a:t>
            </a:r>
            <a:r>
              <a:rPr lang="en-US" b="1" dirty="0"/>
              <a:t>Integrated Development Environment (IDE</a:t>
            </a:r>
            <a:r>
              <a:rPr lang="en-US" b="1" dirty="0" smtClean="0"/>
              <a:t>):</a:t>
            </a:r>
            <a:endParaRPr lang="ar-EG" b="1" dirty="0" smtClean="0"/>
          </a:p>
          <a:p>
            <a:r>
              <a:rPr lang="en-US" dirty="0"/>
              <a:t>is an open-source </a:t>
            </a:r>
            <a:r>
              <a:rPr lang="en-US" dirty="0" smtClean="0"/>
              <a:t>software</a:t>
            </a:r>
            <a:r>
              <a:rPr lang="ar-EG" dirty="0" smtClean="0"/>
              <a:t> </a:t>
            </a:r>
            <a:r>
              <a:rPr lang="en-US" dirty="0" smtClean="0"/>
              <a:t>application </a:t>
            </a:r>
            <a:r>
              <a:rPr lang="en-US" dirty="0"/>
              <a:t>that is widely used in the microcontroller community for programming </a:t>
            </a:r>
            <a:r>
              <a:rPr lang="en-US" dirty="0" smtClean="0"/>
              <a:t>and</a:t>
            </a:r>
            <a:r>
              <a:rPr lang="ar-EG" dirty="0" smtClean="0"/>
              <a:t> </a:t>
            </a:r>
            <a:r>
              <a:rPr lang="en-US" dirty="0" smtClean="0"/>
              <a:t>debugging </a:t>
            </a:r>
            <a:r>
              <a:rPr lang="en-US" dirty="0"/>
              <a:t>microcontrollers, particularly those based on the Arduino platform</a:t>
            </a:r>
            <a:endParaRPr lang="en-US" sz="2800" dirty="0"/>
          </a:p>
        </p:txBody>
      </p:sp>
    </p:spTree>
    <p:extLst>
      <p:ext uri="{BB962C8B-B14F-4D97-AF65-F5344CB8AC3E}">
        <p14:creationId xmlns:p14="http://schemas.microsoft.com/office/powerpoint/2010/main" val="366975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323461"/>
          </a:xfrm>
        </p:spPr>
        <p:txBody>
          <a:bodyPr>
            <a:normAutofit fontScale="90000"/>
          </a:bodyPr>
          <a:lstStyle/>
          <a:p>
            <a:endParaRPr lang="en-US" dirty="0"/>
          </a:p>
        </p:txBody>
      </p:sp>
      <p:sp>
        <p:nvSpPr>
          <p:cNvPr id="3" name="Content Placeholder 2"/>
          <p:cNvSpPr>
            <a:spLocks noGrp="1"/>
          </p:cNvSpPr>
          <p:nvPr>
            <p:ph idx="1"/>
          </p:nvPr>
        </p:nvSpPr>
        <p:spPr>
          <a:xfrm>
            <a:off x="913796" y="1091682"/>
            <a:ext cx="10353762" cy="4699518"/>
          </a:xfrm>
        </p:spPr>
        <p:txBody>
          <a:bodyPr>
            <a:normAutofit/>
          </a:bodyPr>
          <a:lstStyle/>
          <a:p>
            <a:r>
              <a:rPr lang="en-US" sz="2400" dirty="0"/>
              <a:t>The IDE includes a code editor, a compiler, and a debugger, as well as a range of </a:t>
            </a:r>
            <a:r>
              <a:rPr lang="en-US" sz="2400" dirty="0" smtClean="0"/>
              <a:t>built-in</a:t>
            </a:r>
            <a:r>
              <a:rPr lang="ar-EG" sz="2400" dirty="0" smtClean="0"/>
              <a:t> </a:t>
            </a:r>
            <a:r>
              <a:rPr lang="en-US" sz="2400" dirty="0" smtClean="0"/>
              <a:t>libraries </a:t>
            </a:r>
            <a:r>
              <a:rPr lang="en-US" sz="2400" dirty="0"/>
              <a:t>and example codes to help users get started with programming microcontrollers</a:t>
            </a:r>
            <a:r>
              <a:rPr lang="en-US" sz="2400" dirty="0" smtClean="0"/>
              <a:t>.</a:t>
            </a:r>
            <a:endParaRPr lang="ar-EG" sz="2400" dirty="0" smtClean="0"/>
          </a:p>
          <a:p>
            <a:r>
              <a:rPr lang="en-US" sz="2400" dirty="0"/>
              <a:t>The compiler translates the written code into machine code that the </a:t>
            </a:r>
            <a:r>
              <a:rPr lang="en-US" sz="2400" dirty="0" smtClean="0"/>
              <a:t>microcontroller</a:t>
            </a:r>
            <a:r>
              <a:rPr lang="ar-EG" sz="2400" dirty="0" smtClean="0"/>
              <a:t> </a:t>
            </a:r>
            <a:r>
              <a:rPr lang="en-US" sz="2400" dirty="0" smtClean="0"/>
              <a:t>can </a:t>
            </a:r>
            <a:r>
              <a:rPr lang="en-US" sz="2400" dirty="0"/>
              <a:t>understand, while the debugger allows users to step through their code line by line, </a:t>
            </a:r>
            <a:r>
              <a:rPr lang="en-US" sz="2400" dirty="0" smtClean="0"/>
              <a:t>set</a:t>
            </a:r>
            <a:r>
              <a:rPr lang="ar-EG" sz="2400" dirty="0" smtClean="0"/>
              <a:t> </a:t>
            </a:r>
            <a:r>
              <a:rPr lang="en-US" sz="2400" dirty="0" smtClean="0"/>
              <a:t>breakpoints</a:t>
            </a:r>
            <a:r>
              <a:rPr lang="en-US" sz="2400" dirty="0"/>
              <a:t>, and monitor variables and memory usage.</a:t>
            </a:r>
          </a:p>
        </p:txBody>
      </p:sp>
    </p:spTree>
    <p:extLst>
      <p:ext uri="{BB962C8B-B14F-4D97-AF65-F5344CB8AC3E}">
        <p14:creationId xmlns:p14="http://schemas.microsoft.com/office/powerpoint/2010/main" val="2937832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97902"/>
          </a:xfrm>
        </p:spPr>
        <p:txBody>
          <a:bodyPr>
            <a:normAutofit/>
          </a:bodyPr>
          <a:lstStyle/>
          <a:p>
            <a:pPr algn="l"/>
            <a:r>
              <a:rPr lang="en-US" sz="2800" dirty="0"/>
              <a:t>To prepare the Arduino IDE, you can follow these instructions:</a:t>
            </a:r>
          </a:p>
        </p:txBody>
      </p:sp>
      <p:sp>
        <p:nvSpPr>
          <p:cNvPr id="3" name="Content Placeholder 2"/>
          <p:cNvSpPr>
            <a:spLocks noGrp="1"/>
          </p:cNvSpPr>
          <p:nvPr>
            <p:ph idx="1"/>
          </p:nvPr>
        </p:nvSpPr>
        <p:spPr>
          <a:xfrm>
            <a:off x="913796" y="1530220"/>
            <a:ext cx="10353762" cy="4260980"/>
          </a:xfrm>
        </p:spPr>
        <p:txBody>
          <a:bodyPr/>
          <a:lstStyle/>
          <a:p>
            <a:r>
              <a:rPr lang="en-US" b="1" dirty="0"/>
              <a:t>Download the Arduino IDE: </a:t>
            </a:r>
            <a:r>
              <a:rPr lang="en-US" dirty="0"/>
              <a:t>Go to the official website of Arduino (https://</a:t>
            </a:r>
            <a:r>
              <a:rPr lang="en-US" dirty="0" smtClean="0"/>
              <a:t>www.arduino.cc/en/software</a:t>
            </a:r>
            <a:r>
              <a:rPr lang="en-US" dirty="0"/>
              <a:t>) and download the latest version of the Arduino IDE that is compatible </a:t>
            </a:r>
            <a:r>
              <a:rPr lang="en-US" dirty="0" smtClean="0"/>
              <a:t>with</a:t>
            </a:r>
            <a:r>
              <a:rPr lang="ar-EG" dirty="0" smtClean="0"/>
              <a:t> </a:t>
            </a:r>
            <a:r>
              <a:rPr lang="en-US" dirty="0" smtClean="0"/>
              <a:t>your </a:t>
            </a:r>
            <a:r>
              <a:rPr lang="en-US" dirty="0"/>
              <a:t>computer’s operating system.</a:t>
            </a:r>
          </a:p>
        </p:txBody>
      </p:sp>
      <p:pic>
        <p:nvPicPr>
          <p:cNvPr id="5" name="Picture 4"/>
          <p:cNvPicPr>
            <a:picLocks noChangeAspect="1"/>
          </p:cNvPicPr>
          <p:nvPr/>
        </p:nvPicPr>
        <p:blipFill>
          <a:blip r:embed="rId2"/>
          <a:stretch>
            <a:fillRect/>
          </a:stretch>
        </p:blipFill>
        <p:spPr>
          <a:xfrm>
            <a:off x="298668" y="3029095"/>
            <a:ext cx="5792009" cy="3505689"/>
          </a:xfrm>
          <a:prstGeom prst="rect">
            <a:avLst/>
          </a:prstGeom>
        </p:spPr>
      </p:pic>
      <p:pic>
        <p:nvPicPr>
          <p:cNvPr id="6" name="Picture 5"/>
          <p:cNvPicPr>
            <a:picLocks noChangeAspect="1"/>
          </p:cNvPicPr>
          <p:nvPr/>
        </p:nvPicPr>
        <p:blipFill>
          <a:blip r:embed="rId3"/>
          <a:stretch>
            <a:fillRect/>
          </a:stretch>
        </p:blipFill>
        <p:spPr>
          <a:xfrm>
            <a:off x="6416554" y="2742452"/>
            <a:ext cx="5567771" cy="3969367"/>
          </a:xfrm>
          <a:prstGeom prst="rect">
            <a:avLst/>
          </a:prstGeom>
        </p:spPr>
      </p:pic>
    </p:spTree>
    <p:extLst>
      <p:ext uri="{BB962C8B-B14F-4D97-AF65-F5344CB8AC3E}">
        <p14:creationId xmlns:p14="http://schemas.microsoft.com/office/powerpoint/2010/main" val="3938253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45719"/>
          </a:xfrm>
        </p:spPr>
        <p:txBody>
          <a:bodyPr>
            <a:normAutofit fontScale="90000"/>
          </a:bodyPr>
          <a:lstStyle/>
          <a:p>
            <a:endParaRPr lang="en-US" dirty="0"/>
          </a:p>
        </p:txBody>
      </p:sp>
      <p:sp>
        <p:nvSpPr>
          <p:cNvPr id="3" name="Content Placeholder 2"/>
          <p:cNvSpPr>
            <a:spLocks noGrp="1"/>
          </p:cNvSpPr>
          <p:nvPr>
            <p:ph idx="1"/>
          </p:nvPr>
        </p:nvSpPr>
        <p:spPr>
          <a:xfrm>
            <a:off x="913796" y="849086"/>
            <a:ext cx="10353762" cy="4942114"/>
          </a:xfrm>
        </p:spPr>
        <p:txBody>
          <a:bodyPr>
            <a:normAutofit/>
          </a:bodyPr>
          <a:lstStyle/>
          <a:p>
            <a:r>
              <a:rPr lang="en-US" sz="2400" b="1" dirty="0"/>
              <a:t>Install the Arduino IDE: </a:t>
            </a:r>
            <a:r>
              <a:rPr lang="en-US" sz="2400" dirty="0"/>
              <a:t>Once the download is complete, run the setup file and </a:t>
            </a:r>
            <a:r>
              <a:rPr lang="en-US" sz="2400" dirty="0" smtClean="0"/>
              <a:t>follow</a:t>
            </a:r>
            <a:r>
              <a:rPr lang="ar-EG" sz="2400" dirty="0" smtClean="0"/>
              <a:t> </a:t>
            </a:r>
            <a:r>
              <a:rPr lang="en-US" sz="2400" dirty="0" smtClean="0"/>
              <a:t>the </a:t>
            </a:r>
            <a:r>
              <a:rPr lang="en-US" sz="2400" dirty="0"/>
              <a:t>installation wizard. The installation process is straightforward and you can choose </a:t>
            </a:r>
            <a:r>
              <a:rPr lang="en-US" sz="2400" dirty="0" smtClean="0"/>
              <a:t>the</a:t>
            </a:r>
            <a:r>
              <a:rPr lang="ar-EG" sz="2400" dirty="0" smtClean="0"/>
              <a:t> </a:t>
            </a:r>
            <a:r>
              <a:rPr lang="en-US" sz="2400" dirty="0" smtClean="0"/>
              <a:t>installation </a:t>
            </a:r>
            <a:r>
              <a:rPr lang="en-US" sz="2400" dirty="0"/>
              <a:t>location and options according to your preferences.</a:t>
            </a:r>
          </a:p>
        </p:txBody>
      </p:sp>
      <p:pic>
        <p:nvPicPr>
          <p:cNvPr id="4" name="Picture 3"/>
          <p:cNvPicPr>
            <a:picLocks noChangeAspect="1"/>
          </p:cNvPicPr>
          <p:nvPr/>
        </p:nvPicPr>
        <p:blipFill>
          <a:blip r:embed="rId2"/>
          <a:stretch>
            <a:fillRect/>
          </a:stretch>
        </p:blipFill>
        <p:spPr>
          <a:xfrm>
            <a:off x="5690252" y="2920816"/>
            <a:ext cx="6735115" cy="3424000"/>
          </a:xfrm>
          <a:prstGeom prst="rect">
            <a:avLst/>
          </a:prstGeom>
        </p:spPr>
      </p:pic>
      <p:sp>
        <p:nvSpPr>
          <p:cNvPr id="5" name="Rectangle 4"/>
          <p:cNvSpPr/>
          <p:nvPr/>
        </p:nvSpPr>
        <p:spPr>
          <a:xfrm>
            <a:off x="379446" y="2920817"/>
            <a:ext cx="5050971" cy="3477875"/>
          </a:xfrm>
          <a:prstGeom prst="rect">
            <a:avLst/>
          </a:prstGeom>
        </p:spPr>
        <p:txBody>
          <a:bodyPr wrap="square">
            <a:spAutoFit/>
          </a:bodyPr>
          <a:lstStyle/>
          <a:p>
            <a:r>
              <a:rPr lang="en-US" sz="2000" b="1" dirty="0">
                <a:latin typeface="MyriadPro-Bold"/>
              </a:rPr>
              <a:t>Configure the Arduino IDE</a:t>
            </a:r>
            <a:r>
              <a:rPr lang="en-US" sz="2000" b="1" dirty="0" smtClean="0">
                <a:latin typeface="MyriadPro-Bold"/>
              </a:rPr>
              <a:t>:</a:t>
            </a:r>
            <a:endParaRPr lang="ar-EG" sz="2000" b="1" dirty="0" smtClean="0">
              <a:latin typeface="MyriadPro-Bold"/>
            </a:endParaRPr>
          </a:p>
          <a:p>
            <a:r>
              <a:rPr lang="en-US" sz="2000" b="1" dirty="0" smtClean="0">
                <a:latin typeface="MyriadPro-Bold"/>
              </a:rPr>
              <a:t> </a:t>
            </a:r>
            <a:r>
              <a:rPr lang="en-US" sz="2000" dirty="0">
                <a:latin typeface="MyriadPro-Regular"/>
              </a:rPr>
              <a:t>After the installation is complete</a:t>
            </a:r>
            <a:r>
              <a:rPr lang="en-US" sz="2000" dirty="0" smtClean="0">
                <a:latin typeface="MyriadPro-Regular"/>
              </a:rPr>
              <a:t>,</a:t>
            </a:r>
            <a:endParaRPr lang="ar-EG" sz="2000" dirty="0" smtClean="0">
              <a:latin typeface="MyriadPro-Regular"/>
            </a:endParaRPr>
          </a:p>
          <a:p>
            <a:r>
              <a:rPr lang="en-US" sz="2000" dirty="0" smtClean="0">
                <a:latin typeface="MyriadPro-Regular"/>
              </a:rPr>
              <a:t> </a:t>
            </a:r>
            <a:r>
              <a:rPr lang="en-US" sz="2000" dirty="0">
                <a:latin typeface="MyriadPro-Regular"/>
              </a:rPr>
              <a:t>open the Arduino IDE. </a:t>
            </a:r>
            <a:r>
              <a:rPr lang="en-US" sz="2000" dirty="0" smtClean="0">
                <a:latin typeface="MyriadPro-Regular"/>
              </a:rPr>
              <a:t>You</a:t>
            </a:r>
            <a:r>
              <a:rPr lang="ar-EG" sz="2000" dirty="0" smtClean="0">
                <a:latin typeface="MyriadPro-Regular"/>
              </a:rPr>
              <a:t> </a:t>
            </a:r>
            <a:r>
              <a:rPr lang="en-US" sz="2000" dirty="0" smtClean="0">
                <a:latin typeface="MyriadPro-Regular"/>
              </a:rPr>
              <a:t>need </a:t>
            </a:r>
            <a:r>
              <a:rPr lang="en-US" sz="2000" dirty="0">
                <a:latin typeface="MyriadPro-Regular"/>
              </a:rPr>
              <a:t>to configure some settings before you start coding. </a:t>
            </a:r>
            <a:endParaRPr lang="ar-EG" sz="2000" dirty="0" smtClean="0">
              <a:latin typeface="MyriadPro-Regular"/>
            </a:endParaRPr>
          </a:p>
          <a:p>
            <a:r>
              <a:rPr lang="en-US" sz="2000" dirty="0" smtClean="0">
                <a:latin typeface="MyriadPro-Regular"/>
              </a:rPr>
              <a:t>In </a:t>
            </a:r>
            <a:r>
              <a:rPr lang="en-US" sz="2000" dirty="0">
                <a:latin typeface="MyriadPro-Regular"/>
              </a:rPr>
              <a:t>the “Tools” menu, select </a:t>
            </a:r>
            <a:r>
              <a:rPr lang="en-US" sz="2000" dirty="0" smtClean="0">
                <a:latin typeface="MyriadPro-Regular"/>
              </a:rPr>
              <a:t>the</a:t>
            </a:r>
            <a:r>
              <a:rPr lang="ar-EG" sz="2000" dirty="0" smtClean="0">
                <a:latin typeface="MyriadPro-Regular"/>
              </a:rPr>
              <a:t> </a:t>
            </a:r>
            <a:r>
              <a:rPr lang="en-US" sz="2000" dirty="0" smtClean="0">
                <a:latin typeface="MyriadPro-Regular"/>
              </a:rPr>
              <a:t>board </a:t>
            </a:r>
            <a:r>
              <a:rPr lang="en-US" sz="2000" dirty="0">
                <a:latin typeface="MyriadPro-Regular"/>
              </a:rPr>
              <a:t>and the port you want to use. If you are using an Arduino board, select the </a:t>
            </a:r>
            <a:r>
              <a:rPr lang="en-US" sz="2000" dirty="0" smtClean="0">
                <a:latin typeface="MyriadPro-Regular"/>
              </a:rPr>
              <a:t>Board</a:t>
            </a:r>
            <a:r>
              <a:rPr lang="ar-EG" sz="2000" dirty="0" smtClean="0">
                <a:latin typeface="MyriadPro-Regular"/>
              </a:rPr>
              <a:t> </a:t>
            </a:r>
            <a:r>
              <a:rPr lang="en-US" sz="2000" dirty="0" smtClean="0">
                <a:latin typeface="MyriadPro-Regular"/>
              </a:rPr>
              <a:t>Model </a:t>
            </a:r>
            <a:r>
              <a:rPr lang="en-US" sz="2000" dirty="0">
                <a:latin typeface="MyriadPro-Regular"/>
              </a:rPr>
              <a:t>from the “Boards” submenu. </a:t>
            </a:r>
            <a:endParaRPr lang="ar-EG" sz="2000" dirty="0" smtClean="0">
              <a:latin typeface="MyriadPro-Regular"/>
            </a:endParaRPr>
          </a:p>
          <a:p>
            <a:r>
              <a:rPr lang="en-US" sz="2000" dirty="0" smtClean="0">
                <a:latin typeface="MyriadPro-Regular"/>
              </a:rPr>
              <a:t>Then</a:t>
            </a:r>
            <a:r>
              <a:rPr lang="en-US" sz="2000" dirty="0">
                <a:latin typeface="MyriadPro-Regular"/>
              </a:rPr>
              <a:t>, select the correct serial port from the “</a:t>
            </a:r>
            <a:r>
              <a:rPr lang="en-US" sz="2000" dirty="0" smtClean="0">
                <a:latin typeface="MyriadPro-Regular"/>
              </a:rPr>
              <a:t>Port”</a:t>
            </a:r>
            <a:r>
              <a:rPr lang="ar-EG" sz="2000" dirty="0" smtClean="0">
                <a:latin typeface="MyriadPro-Regular"/>
              </a:rPr>
              <a:t> </a:t>
            </a:r>
            <a:r>
              <a:rPr lang="en-US" sz="2000" dirty="0" smtClean="0">
                <a:latin typeface="MyriadPro-Regular"/>
              </a:rPr>
              <a:t>submenu</a:t>
            </a:r>
            <a:r>
              <a:rPr lang="en-US" sz="2000" dirty="0">
                <a:latin typeface="MyriadPro-Regular"/>
              </a:rPr>
              <a:t>.</a:t>
            </a:r>
            <a:endParaRPr lang="en-US" sz="2000" dirty="0"/>
          </a:p>
        </p:txBody>
      </p:sp>
    </p:spTree>
    <p:extLst>
      <p:ext uri="{BB962C8B-B14F-4D97-AF65-F5344CB8AC3E}">
        <p14:creationId xmlns:p14="http://schemas.microsoft.com/office/powerpoint/2010/main" val="2368672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99527"/>
          </a:xfrm>
        </p:spPr>
        <p:txBody>
          <a:bodyPr>
            <a:normAutofit fontScale="90000"/>
          </a:bodyPr>
          <a:lstStyle/>
          <a:p>
            <a:endParaRPr lang="en-US" dirty="0"/>
          </a:p>
        </p:txBody>
      </p:sp>
      <p:sp>
        <p:nvSpPr>
          <p:cNvPr id="3" name="Content Placeholder 2"/>
          <p:cNvSpPr>
            <a:spLocks noGrp="1"/>
          </p:cNvSpPr>
          <p:nvPr>
            <p:ph idx="1"/>
          </p:nvPr>
        </p:nvSpPr>
        <p:spPr>
          <a:xfrm>
            <a:off x="913796" y="1063690"/>
            <a:ext cx="10353762" cy="4727510"/>
          </a:xfrm>
        </p:spPr>
        <p:txBody>
          <a:bodyPr>
            <a:normAutofit/>
          </a:bodyPr>
          <a:lstStyle/>
          <a:p>
            <a:r>
              <a:rPr lang="en-US" sz="2400" b="1" dirty="0"/>
              <a:t>Start coding: </a:t>
            </a:r>
            <a:r>
              <a:rPr lang="en-US" sz="2400" dirty="0"/>
              <a:t>Now you can start writing code for your project in the Arduino IDE. You </a:t>
            </a:r>
            <a:r>
              <a:rPr lang="en-US" sz="2400" dirty="0" smtClean="0"/>
              <a:t>can</a:t>
            </a:r>
            <a:r>
              <a:rPr lang="ar-EG" sz="2400" dirty="0" smtClean="0"/>
              <a:t> </a:t>
            </a:r>
            <a:r>
              <a:rPr lang="en-US" sz="2400" dirty="0" smtClean="0"/>
              <a:t>use </a:t>
            </a:r>
            <a:r>
              <a:rPr lang="en-US" sz="2400" dirty="0"/>
              <a:t>the built-in examples to learn how to use the different functions and libraries. </a:t>
            </a:r>
            <a:r>
              <a:rPr lang="en-US" sz="2400" dirty="0" smtClean="0"/>
              <a:t>When</a:t>
            </a:r>
            <a:r>
              <a:rPr lang="ar-EG" sz="2400" dirty="0" smtClean="0"/>
              <a:t> </a:t>
            </a:r>
            <a:r>
              <a:rPr lang="en-US" sz="2400" dirty="0" smtClean="0"/>
              <a:t>you </a:t>
            </a:r>
            <a:r>
              <a:rPr lang="en-US" sz="2400" dirty="0"/>
              <a:t>finish writing your code, save it to your computer</a:t>
            </a:r>
          </a:p>
        </p:txBody>
      </p:sp>
      <p:pic>
        <p:nvPicPr>
          <p:cNvPr id="4" name="Picture 3"/>
          <p:cNvPicPr>
            <a:picLocks noChangeAspect="1"/>
          </p:cNvPicPr>
          <p:nvPr/>
        </p:nvPicPr>
        <p:blipFill>
          <a:blip r:embed="rId2"/>
          <a:stretch>
            <a:fillRect/>
          </a:stretch>
        </p:blipFill>
        <p:spPr>
          <a:xfrm>
            <a:off x="7949683" y="2398795"/>
            <a:ext cx="4018857" cy="4297676"/>
          </a:xfrm>
          <a:prstGeom prst="rect">
            <a:avLst/>
          </a:prstGeom>
        </p:spPr>
      </p:pic>
    </p:spTree>
    <p:extLst>
      <p:ext uri="{BB962C8B-B14F-4D97-AF65-F5344CB8AC3E}">
        <p14:creationId xmlns:p14="http://schemas.microsoft.com/office/powerpoint/2010/main" val="1731068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351453"/>
          </a:xfrm>
        </p:spPr>
        <p:txBody>
          <a:bodyPr>
            <a:normAutofit fontScale="90000"/>
          </a:bodyPr>
          <a:lstStyle/>
          <a:p>
            <a:endParaRPr lang="en-US" dirty="0"/>
          </a:p>
        </p:txBody>
      </p:sp>
      <p:sp>
        <p:nvSpPr>
          <p:cNvPr id="3" name="Content Placeholder 2"/>
          <p:cNvSpPr>
            <a:spLocks noGrp="1"/>
          </p:cNvSpPr>
          <p:nvPr>
            <p:ph idx="1"/>
          </p:nvPr>
        </p:nvSpPr>
        <p:spPr>
          <a:xfrm>
            <a:off x="913796" y="1203649"/>
            <a:ext cx="10353762" cy="4587551"/>
          </a:xfrm>
        </p:spPr>
        <p:txBody>
          <a:bodyPr/>
          <a:lstStyle/>
          <a:p>
            <a:r>
              <a:rPr lang="en-US" sz="2400" b="1" dirty="0"/>
              <a:t>Verify and upload the code: </a:t>
            </a:r>
            <a:r>
              <a:rPr lang="en-US" sz="2400" dirty="0"/>
              <a:t>Before you upload the code to the microcontroller, you need </a:t>
            </a:r>
            <a:r>
              <a:rPr lang="en-US" sz="2400" dirty="0" smtClean="0"/>
              <a:t>to</a:t>
            </a:r>
            <a:r>
              <a:rPr lang="ar-EG" sz="2400" dirty="0" smtClean="0"/>
              <a:t> </a:t>
            </a:r>
            <a:r>
              <a:rPr lang="en-US" sz="2400" dirty="0" smtClean="0"/>
              <a:t>verify </a:t>
            </a:r>
            <a:r>
              <a:rPr lang="en-US" sz="2400" dirty="0"/>
              <a:t>it to check for errors. In the “Sketch” menu, select “Verify/Compile” to compile the code </a:t>
            </a:r>
            <a:r>
              <a:rPr lang="en-US" sz="2400" dirty="0" smtClean="0"/>
              <a:t>and</a:t>
            </a:r>
            <a:r>
              <a:rPr lang="ar-EG" sz="2400" dirty="0" smtClean="0"/>
              <a:t> </a:t>
            </a:r>
            <a:r>
              <a:rPr lang="en-US" sz="2400" dirty="0" smtClean="0"/>
              <a:t>check </a:t>
            </a:r>
            <a:r>
              <a:rPr lang="en-US" sz="2400" dirty="0"/>
              <a:t>for errors. If there are no errors, you can upload the code to the microcontroller. </a:t>
            </a:r>
            <a:r>
              <a:rPr lang="en-US" sz="2400" dirty="0" smtClean="0"/>
              <a:t>Connect</a:t>
            </a:r>
            <a:r>
              <a:rPr lang="ar-EG" sz="2400" dirty="0" smtClean="0"/>
              <a:t> </a:t>
            </a:r>
            <a:r>
              <a:rPr lang="en-US" sz="2400" dirty="0" smtClean="0"/>
              <a:t>the </a:t>
            </a:r>
            <a:r>
              <a:rPr lang="en-US" sz="2400" dirty="0"/>
              <a:t>microcontroller to your computer, select the correct board and port, </a:t>
            </a:r>
            <a:endParaRPr lang="ar-EG" sz="2400" dirty="0" smtClean="0"/>
          </a:p>
          <a:p>
            <a:pPr marL="0" indent="0">
              <a:buNone/>
            </a:pPr>
            <a:r>
              <a:rPr lang="en-US" sz="2400" dirty="0" smtClean="0"/>
              <a:t>and </a:t>
            </a:r>
            <a:r>
              <a:rPr lang="en-US" sz="2400" dirty="0"/>
              <a:t>click the “</a:t>
            </a:r>
            <a:r>
              <a:rPr lang="en-US" sz="2400" dirty="0" smtClean="0"/>
              <a:t>Upload”</a:t>
            </a:r>
            <a:r>
              <a:rPr lang="ar-EG" sz="2400" dirty="0" smtClean="0"/>
              <a:t> </a:t>
            </a:r>
            <a:r>
              <a:rPr lang="en-US" sz="2400" dirty="0" smtClean="0"/>
              <a:t>button </a:t>
            </a:r>
            <a:r>
              <a:rPr lang="en-US" sz="2400" dirty="0"/>
              <a:t>in the Arduino IDE</a:t>
            </a:r>
            <a:r>
              <a:rPr lang="en-US" sz="2400" dirty="0" smtClean="0"/>
              <a:t>.</a:t>
            </a:r>
            <a:endParaRPr lang="ar-EG" sz="2400" dirty="0" smtClean="0"/>
          </a:p>
          <a:p>
            <a:pPr marL="0" indent="0">
              <a:buNone/>
            </a:pPr>
            <a:r>
              <a:rPr lang="en-US" sz="2400" dirty="0" smtClean="0"/>
              <a:t> </a:t>
            </a:r>
            <a:r>
              <a:rPr lang="en-US" sz="2400" dirty="0"/>
              <a:t>The code will be compiled and uploaded </a:t>
            </a:r>
            <a:endParaRPr lang="ar-EG" sz="2400" dirty="0" smtClean="0"/>
          </a:p>
          <a:p>
            <a:pPr marL="0" indent="0">
              <a:buNone/>
            </a:pPr>
            <a:r>
              <a:rPr lang="en-US" sz="2400" dirty="0" smtClean="0"/>
              <a:t>to </a:t>
            </a:r>
            <a:r>
              <a:rPr lang="en-US" sz="2400" dirty="0"/>
              <a:t>the microcontroller</a:t>
            </a:r>
            <a:r>
              <a:rPr lang="en-US" dirty="0"/>
              <a:t>.</a:t>
            </a:r>
          </a:p>
        </p:txBody>
      </p:sp>
      <p:pic>
        <p:nvPicPr>
          <p:cNvPr id="4" name="Picture 3"/>
          <p:cNvPicPr>
            <a:picLocks noChangeAspect="1"/>
          </p:cNvPicPr>
          <p:nvPr/>
        </p:nvPicPr>
        <p:blipFill>
          <a:blip r:embed="rId2"/>
          <a:stretch>
            <a:fillRect/>
          </a:stretch>
        </p:blipFill>
        <p:spPr>
          <a:xfrm>
            <a:off x="8283805" y="3472724"/>
            <a:ext cx="3200846" cy="3385276"/>
          </a:xfrm>
          <a:prstGeom prst="rect">
            <a:avLst/>
          </a:prstGeom>
        </p:spPr>
      </p:pic>
    </p:spTree>
    <p:extLst>
      <p:ext uri="{BB962C8B-B14F-4D97-AF65-F5344CB8AC3E}">
        <p14:creationId xmlns:p14="http://schemas.microsoft.com/office/powerpoint/2010/main" val="326474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83502"/>
          </a:xfrm>
        </p:spPr>
        <p:txBody>
          <a:bodyPr>
            <a:normAutofit fontScale="90000"/>
          </a:bodyPr>
          <a:lstStyle/>
          <a:p>
            <a:endParaRPr lang="en-US" dirty="0"/>
          </a:p>
        </p:txBody>
      </p:sp>
      <p:sp>
        <p:nvSpPr>
          <p:cNvPr id="3" name="Content Placeholder 2"/>
          <p:cNvSpPr>
            <a:spLocks noGrp="1"/>
          </p:cNvSpPr>
          <p:nvPr>
            <p:ph idx="1"/>
          </p:nvPr>
        </p:nvSpPr>
        <p:spPr>
          <a:xfrm>
            <a:off x="913796" y="933062"/>
            <a:ext cx="10353762" cy="4858139"/>
          </a:xfrm>
        </p:spPr>
        <p:txBody>
          <a:bodyPr>
            <a:normAutofit/>
          </a:bodyPr>
          <a:lstStyle/>
          <a:p>
            <a:r>
              <a:rPr lang="en-US" sz="2400" b="1" dirty="0"/>
              <a:t>Test the code: </a:t>
            </a:r>
            <a:r>
              <a:rPr lang="en-US" sz="2400" dirty="0"/>
              <a:t>Once the code is uploaded, you can test your project by connecting </a:t>
            </a:r>
            <a:r>
              <a:rPr lang="en-US" sz="2400" dirty="0" smtClean="0"/>
              <a:t>the</a:t>
            </a:r>
            <a:r>
              <a:rPr lang="ar-EG" sz="2400" dirty="0" smtClean="0"/>
              <a:t> </a:t>
            </a:r>
            <a:r>
              <a:rPr lang="en-US" sz="2400" dirty="0" smtClean="0"/>
              <a:t>necessary </a:t>
            </a:r>
            <a:r>
              <a:rPr lang="en-US" sz="2400" dirty="0"/>
              <a:t>components to the microcontroller. You can use the built-in serial monitor </a:t>
            </a:r>
            <a:r>
              <a:rPr lang="en-US" sz="2400" dirty="0" smtClean="0"/>
              <a:t>to</a:t>
            </a:r>
            <a:r>
              <a:rPr lang="ar-EG" sz="2400" dirty="0" smtClean="0"/>
              <a:t> </a:t>
            </a:r>
            <a:r>
              <a:rPr lang="en-US" sz="2400" dirty="0" smtClean="0"/>
              <a:t>check </a:t>
            </a:r>
            <a:r>
              <a:rPr lang="en-US" sz="2400" dirty="0"/>
              <a:t>the output of your program.</a:t>
            </a:r>
          </a:p>
        </p:txBody>
      </p:sp>
      <p:pic>
        <p:nvPicPr>
          <p:cNvPr id="4" name="Picture 3"/>
          <p:cNvPicPr>
            <a:picLocks noChangeAspect="1"/>
          </p:cNvPicPr>
          <p:nvPr/>
        </p:nvPicPr>
        <p:blipFill>
          <a:blip r:embed="rId2"/>
          <a:stretch>
            <a:fillRect/>
          </a:stretch>
        </p:blipFill>
        <p:spPr>
          <a:xfrm>
            <a:off x="4982548" y="2323322"/>
            <a:ext cx="6469152" cy="4413380"/>
          </a:xfrm>
          <a:prstGeom prst="rect">
            <a:avLst/>
          </a:prstGeom>
        </p:spPr>
      </p:pic>
    </p:spTree>
    <p:extLst>
      <p:ext uri="{BB962C8B-B14F-4D97-AF65-F5344CB8AC3E}">
        <p14:creationId xmlns:p14="http://schemas.microsoft.com/office/powerpoint/2010/main" val="3340064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538065"/>
          </a:xfrm>
        </p:spPr>
        <p:txBody>
          <a:bodyPr>
            <a:normAutofit/>
          </a:bodyPr>
          <a:lstStyle/>
          <a:p>
            <a:pPr algn="l"/>
            <a:r>
              <a:rPr lang="en-US" sz="2800" dirty="0"/>
              <a:t>2. MPLAB:</a:t>
            </a:r>
          </a:p>
        </p:txBody>
      </p:sp>
      <p:sp>
        <p:nvSpPr>
          <p:cNvPr id="3" name="Content Placeholder 2"/>
          <p:cNvSpPr>
            <a:spLocks noGrp="1"/>
          </p:cNvSpPr>
          <p:nvPr>
            <p:ph idx="1"/>
          </p:nvPr>
        </p:nvSpPr>
        <p:spPr>
          <a:xfrm>
            <a:off x="913796" y="1147665"/>
            <a:ext cx="10353762" cy="5131837"/>
          </a:xfrm>
        </p:spPr>
        <p:txBody>
          <a:bodyPr>
            <a:normAutofit lnSpcReduction="10000"/>
          </a:bodyPr>
          <a:lstStyle/>
          <a:p>
            <a:r>
              <a:rPr lang="en-US" sz="2400" dirty="0"/>
              <a:t>Is a software development tool used to program and debug Microchip’s </a:t>
            </a:r>
            <a:r>
              <a:rPr lang="en-US" sz="2400" dirty="0" smtClean="0"/>
              <a:t>PIC</a:t>
            </a:r>
            <a:r>
              <a:rPr lang="ar-EG" sz="2400" dirty="0" smtClean="0"/>
              <a:t> </a:t>
            </a:r>
            <a:r>
              <a:rPr lang="en-US" sz="2400" dirty="0" smtClean="0"/>
              <a:t>microcontrollers</a:t>
            </a:r>
            <a:endParaRPr lang="ar-EG" sz="2400" dirty="0" smtClean="0"/>
          </a:p>
          <a:p>
            <a:r>
              <a:rPr lang="en-US" sz="2400" dirty="0"/>
              <a:t>MPLAB is widely used </a:t>
            </a:r>
            <a:r>
              <a:rPr lang="en-US" sz="2400" dirty="0" smtClean="0"/>
              <a:t>by</a:t>
            </a:r>
            <a:r>
              <a:rPr lang="ar-EG" sz="2400" dirty="0" smtClean="0"/>
              <a:t> </a:t>
            </a:r>
            <a:r>
              <a:rPr lang="en-US" sz="2400" dirty="0" smtClean="0"/>
              <a:t>engineers </a:t>
            </a:r>
            <a:r>
              <a:rPr lang="en-US" sz="2400" dirty="0"/>
              <a:t>and hobbyists alike to develop microcontroller-based applications</a:t>
            </a:r>
            <a:r>
              <a:rPr lang="en-US" sz="2400" dirty="0" smtClean="0"/>
              <a:t>.</a:t>
            </a:r>
            <a:endParaRPr lang="ar-EG" sz="2400" dirty="0"/>
          </a:p>
          <a:p>
            <a:r>
              <a:rPr lang="en-US" sz="2400" dirty="0"/>
              <a:t>One of the key features of MPLAB is its ability to provide a real-time view of the </a:t>
            </a:r>
            <a:r>
              <a:rPr lang="en-US" sz="2400" dirty="0" smtClean="0"/>
              <a:t>microcontroller’s</a:t>
            </a:r>
            <a:r>
              <a:rPr lang="ar-EG" sz="2400" dirty="0" smtClean="0"/>
              <a:t> </a:t>
            </a:r>
            <a:r>
              <a:rPr lang="en-US" sz="2400" dirty="0" smtClean="0"/>
              <a:t>internal </a:t>
            </a:r>
            <a:r>
              <a:rPr lang="en-US" sz="2400" dirty="0"/>
              <a:t>registers and memory. This allows developers to quickly test and debug their code, </a:t>
            </a:r>
            <a:r>
              <a:rPr lang="en-US" sz="2400" dirty="0" smtClean="0"/>
              <a:t>and</a:t>
            </a:r>
            <a:r>
              <a:rPr lang="ar-EG" sz="2400" dirty="0" smtClean="0"/>
              <a:t> </a:t>
            </a:r>
            <a:r>
              <a:rPr lang="en-US" sz="2400" dirty="0" smtClean="0"/>
              <a:t>to </a:t>
            </a:r>
            <a:r>
              <a:rPr lang="en-US" sz="2400" dirty="0"/>
              <a:t>identify and fix errors as they occur</a:t>
            </a:r>
            <a:r>
              <a:rPr lang="en-US" sz="2400" dirty="0" smtClean="0"/>
              <a:t>.</a:t>
            </a:r>
            <a:endParaRPr lang="ar-EG" sz="2400" dirty="0" smtClean="0"/>
          </a:p>
          <a:p>
            <a:r>
              <a:rPr lang="en-US" sz="2600" dirty="0"/>
              <a:t>MPLAB is compatible with a range of </a:t>
            </a:r>
            <a:r>
              <a:rPr lang="en-US" sz="2600" dirty="0" smtClean="0"/>
              <a:t>programming</a:t>
            </a:r>
            <a:r>
              <a:rPr lang="ar-EG" sz="2600" dirty="0" smtClean="0"/>
              <a:t> </a:t>
            </a:r>
            <a:r>
              <a:rPr lang="en-US" sz="2600" dirty="0" smtClean="0"/>
              <a:t>languages</a:t>
            </a:r>
            <a:r>
              <a:rPr lang="en-US" sz="2600" dirty="0"/>
              <a:t>, including C, C++, and Assembly – making it a versatile tool for </a:t>
            </a:r>
            <a:r>
              <a:rPr lang="en-US" sz="2600" dirty="0" smtClean="0"/>
              <a:t>developing</a:t>
            </a:r>
            <a:r>
              <a:rPr lang="ar-EG" sz="2600" dirty="0" smtClean="0"/>
              <a:t> </a:t>
            </a:r>
            <a:r>
              <a:rPr lang="en-US" sz="2600" dirty="0" smtClean="0"/>
              <a:t>microcontroller-based </a:t>
            </a:r>
            <a:r>
              <a:rPr lang="en-US" sz="2600" dirty="0"/>
              <a:t>applications.</a:t>
            </a:r>
          </a:p>
        </p:txBody>
      </p:sp>
    </p:spTree>
    <p:extLst>
      <p:ext uri="{BB962C8B-B14F-4D97-AF65-F5344CB8AC3E}">
        <p14:creationId xmlns:p14="http://schemas.microsoft.com/office/powerpoint/2010/main" val="808862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17984"/>
          </a:xfrm>
        </p:spPr>
        <p:txBody>
          <a:bodyPr>
            <a:normAutofit fontScale="90000"/>
          </a:bodyPr>
          <a:lstStyle/>
          <a:p>
            <a:pPr algn="l"/>
            <a:r>
              <a:rPr lang="en-US" sz="2800" dirty="0" smtClean="0"/>
              <a:t>Burning </a:t>
            </a:r>
            <a:r>
              <a:rPr lang="en-US" sz="2800" dirty="0"/>
              <a:t>Software for Microcontroller Systems</a:t>
            </a:r>
          </a:p>
        </p:txBody>
      </p:sp>
      <p:sp>
        <p:nvSpPr>
          <p:cNvPr id="3" name="Content Placeholder 2"/>
          <p:cNvSpPr>
            <a:spLocks noGrp="1"/>
          </p:cNvSpPr>
          <p:nvPr>
            <p:ph idx="1"/>
          </p:nvPr>
        </p:nvSpPr>
        <p:spPr>
          <a:xfrm>
            <a:off x="913796" y="1427586"/>
            <a:ext cx="10353762" cy="4363615"/>
          </a:xfrm>
        </p:spPr>
        <p:txBody>
          <a:bodyPr>
            <a:normAutofit/>
          </a:bodyPr>
          <a:lstStyle/>
          <a:p>
            <a:r>
              <a:rPr lang="en-US" sz="2400" dirty="0"/>
              <a:t>Burning software for microcontroller systems is used to transfer the compiled code </a:t>
            </a:r>
            <a:r>
              <a:rPr lang="en-US" sz="2400" dirty="0" smtClean="0"/>
              <a:t>from</a:t>
            </a:r>
            <a:r>
              <a:rPr lang="ar-EG" sz="2400" dirty="0" smtClean="0"/>
              <a:t> </a:t>
            </a:r>
            <a:r>
              <a:rPr lang="en-US" sz="2400" dirty="0" smtClean="0"/>
              <a:t>the </a:t>
            </a:r>
            <a:r>
              <a:rPr lang="en-US" sz="2400" dirty="0"/>
              <a:t>computer to the microcontroller for it to execute</a:t>
            </a:r>
            <a:r>
              <a:rPr lang="en-US" sz="2400" dirty="0" smtClean="0"/>
              <a:t>.</a:t>
            </a:r>
            <a:endParaRPr lang="ar-EG" sz="2400" dirty="0" smtClean="0"/>
          </a:p>
          <a:p>
            <a:pPr marL="0" indent="0">
              <a:buNone/>
            </a:pPr>
            <a:endParaRPr lang="ar-EG" sz="2400" dirty="0"/>
          </a:p>
          <a:p>
            <a:r>
              <a:rPr lang="en-US" sz="2400" dirty="0"/>
              <a:t>Some of the most commonly used burning software programs for microcontroller </a:t>
            </a:r>
            <a:r>
              <a:rPr lang="en-US" sz="2400" dirty="0" smtClean="0"/>
              <a:t>systems</a:t>
            </a:r>
            <a:r>
              <a:rPr lang="ar-EG" sz="2400" dirty="0" smtClean="0"/>
              <a:t> </a:t>
            </a:r>
            <a:r>
              <a:rPr lang="en-US" sz="2400" dirty="0" smtClean="0"/>
              <a:t>include </a:t>
            </a:r>
            <a:r>
              <a:rPr lang="en-US" sz="2400" dirty="0"/>
              <a:t>AVRDUDE, </a:t>
            </a:r>
            <a:r>
              <a:rPr lang="en-US" sz="2400" dirty="0" err="1"/>
              <a:t>MPlap</a:t>
            </a:r>
            <a:r>
              <a:rPr lang="en-US" sz="2400" dirty="0"/>
              <a:t>, and </a:t>
            </a:r>
            <a:r>
              <a:rPr lang="en-US" sz="2400" dirty="0" err="1"/>
              <a:t>PICkit</a:t>
            </a:r>
            <a:r>
              <a:rPr lang="en-US" sz="2400" dirty="0"/>
              <a:t>.</a:t>
            </a:r>
          </a:p>
        </p:txBody>
      </p:sp>
    </p:spTree>
    <p:extLst>
      <p:ext uri="{BB962C8B-B14F-4D97-AF65-F5344CB8AC3E}">
        <p14:creationId xmlns:p14="http://schemas.microsoft.com/office/powerpoint/2010/main" val="3140922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594049"/>
          </a:xfrm>
        </p:spPr>
        <p:txBody>
          <a:bodyPr>
            <a:normAutofit/>
          </a:bodyPr>
          <a:lstStyle/>
          <a:p>
            <a:pPr algn="l"/>
            <a:r>
              <a:rPr lang="en-US" sz="2800" dirty="0"/>
              <a:t>1. AVRDUDE:</a:t>
            </a:r>
          </a:p>
        </p:txBody>
      </p:sp>
      <p:sp>
        <p:nvSpPr>
          <p:cNvPr id="3" name="Content Placeholder 2"/>
          <p:cNvSpPr>
            <a:spLocks noGrp="1"/>
          </p:cNvSpPr>
          <p:nvPr>
            <p:ph idx="1"/>
          </p:nvPr>
        </p:nvSpPr>
        <p:spPr>
          <a:xfrm>
            <a:off x="913796" y="1138336"/>
            <a:ext cx="10353762" cy="5150498"/>
          </a:xfrm>
        </p:spPr>
        <p:txBody>
          <a:bodyPr>
            <a:normAutofit fontScale="92500"/>
          </a:bodyPr>
          <a:lstStyle/>
          <a:p>
            <a:r>
              <a:rPr lang="en-US" sz="2400" dirty="0"/>
              <a:t>An open-source programming tool used to transfer programs from a </a:t>
            </a:r>
            <a:r>
              <a:rPr lang="en-US" sz="2400" dirty="0" smtClean="0"/>
              <a:t>computer</a:t>
            </a:r>
            <a:r>
              <a:rPr lang="ar-EG" sz="2400" dirty="0" smtClean="0"/>
              <a:t> </a:t>
            </a:r>
            <a:r>
              <a:rPr lang="en-US" sz="2400" dirty="0" smtClean="0"/>
              <a:t>to </a:t>
            </a:r>
            <a:r>
              <a:rPr lang="en-US" sz="2400" dirty="0"/>
              <a:t>AVR microcontrollers</a:t>
            </a:r>
            <a:r>
              <a:rPr lang="en-US" sz="2400" dirty="0" smtClean="0"/>
              <a:t>.</a:t>
            </a:r>
            <a:endParaRPr lang="ar-EG" sz="2400" dirty="0" smtClean="0"/>
          </a:p>
          <a:p>
            <a:r>
              <a:rPr lang="en-US" sz="2400" dirty="0"/>
              <a:t>AVRDUDE can program various types </a:t>
            </a:r>
            <a:r>
              <a:rPr lang="en-US" sz="2400" dirty="0" smtClean="0"/>
              <a:t>of</a:t>
            </a:r>
            <a:r>
              <a:rPr lang="ar-EG" sz="2400" dirty="0" smtClean="0"/>
              <a:t> </a:t>
            </a:r>
            <a:r>
              <a:rPr lang="en-US" sz="2400" dirty="0" smtClean="0"/>
              <a:t>memories</a:t>
            </a:r>
            <a:r>
              <a:rPr lang="en-US" sz="2400" dirty="0"/>
              <a:t>, including flash memory, EEPROM, fuses, and lock bits</a:t>
            </a:r>
            <a:r>
              <a:rPr lang="en-US" sz="2400" dirty="0" smtClean="0"/>
              <a:t>.</a:t>
            </a:r>
            <a:endParaRPr lang="ar-EG" sz="2400" dirty="0" smtClean="0"/>
          </a:p>
          <a:p>
            <a:r>
              <a:rPr lang="en-US" sz="2400" dirty="0"/>
              <a:t>AVRDUDE is a command-line tool, which means that it is operated through a terminal </a:t>
            </a:r>
            <a:r>
              <a:rPr lang="en-US" sz="2400" dirty="0" smtClean="0"/>
              <a:t>or</a:t>
            </a:r>
            <a:r>
              <a:rPr lang="ar-EG" sz="2400" dirty="0" smtClean="0"/>
              <a:t> </a:t>
            </a:r>
            <a:r>
              <a:rPr lang="en-US" sz="2400" dirty="0" smtClean="0"/>
              <a:t>command </a:t>
            </a:r>
            <a:r>
              <a:rPr lang="en-US" sz="2400" dirty="0"/>
              <a:t>prompt</a:t>
            </a:r>
            <a:r>
              <a:rPr lang="en-US" sz="2400" dirty="0" smtClean="0"/>
              <a:t>.</a:t>
            </a:r>
            <a:endParaRPr lang="ar-EG" sz="2400" dirty="0" smtClean="0"/>
          </a:p>
          <a:p>
            <a:r>
              <a:rPr lang="en-US" sz="2400" dirty="0"/>
              <a:t>AVRDUDE can be used in conjunction with several popular programming </a:t>
            </a:r>
            <a:r>
              <a:rPr lang="en-US" sz="2400" dirty="0" smtClean="0"/>
              <a:t>environments,</a:t>
            </a:r>
            <a:r>
              <a:rPr lang="ar-EG" sz="2400" dirty="0" smtClean="0"/>
              <a:t> </a:t>
            </a:r>
            <a:r>
              <a:rPr lang="en-US" sz="2400" dirty="0" smtClean="0"/>
              <a:t>including </a:t>
            </a:r>
            <a:r>
              <a:rPr lang="en-US" sz="2400" dirty="0"/>
              <a:t>the Arduino IDE and Atmel Studio. When using the Arduino IDE, the AVRDUDE tool </a:t>
            </a:r>
            <a:r>
              <a:rPr lang="en-US" sz="2400" dirty="0" smtClean="0"/>
              <a:t>is</a:t>
            </a:r>
            <a:r>
              <a:rPr lang="ar-EG" sz="2400" dirty="0" smtClean="0"/>
              <a:t> </a:t>
            </a:r>
            <a:r>
              <a:rPr lang="en-US" sz="2400" dirty="0" smtClean="0"/>
              <a:t>used </a:t>
            </a:r>
            <a:r>
              <a:rPr lang="en-US" sz="2400" dirty="0"/>
              <a:t>to upload compiled programs to the Arduino board. In Atmel Studio, AVRDUDE is used </a:t>
            </a:r>
            <a:r>
              <a:rPr lang="en-US" sz="2400" dirty="0" smtClean="0"/>
              <a:t>as</a:t>
            </a:r>
            <a:r>
              <a:rPr lang="ar-EG" sz="2400" dirty="0" smtClean="0"/>
              <a:t> </a:t>
            </a:r>
            <a:r>
              <a:rPr lang="en-US" sz="2400" dirty="0" smtClean="0"/>
              <a:t>the </a:t>
            </a:r>
            <a:r>
              <a:rPr lang="en-US" sz="2400" dirty="0"/>
              <a:t>back-end tool for programming AVR microcontrollers.</a:t>
            </a:r>
          </a:p>
        </p:txBody>
      </p:sp>
    </p:spTree>
    <p:extLst>
      <p:ext uri="{BB962C8B-B14F-4D97-AF65-F5344CB8AC3E}">
        <p14:creationId xmlns:p14="http://schemas.microsoft.com/office/powerpoint/2010/main" val="154297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8EA32D-6517-0805-54F1-025B7D7E819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00314EE-AD52-78B4-ABBE-C3F6A0A44161}"/>
              </a:ext>
            </a:extLst>
          </p:cNvPr>
          <p:cNvSpPr>
            <a:spLocks noGrp="1"/>
          </p:cNvSpPr>
          <p:nvPr>
            <p:ph idx="1"/>
          </p:nvPr>
        </p:nvSpPr>
        <p:spPr/>
        <p:txBody>
          <a:bodyPr>
            <a:normAutofit/>
          </a:bodyPr>
          <a:lstStyle/>
          <a:p>
            <a:r>
              <a:rPr lang="en-US" sz="2800" dirty="0"/>
              <a:t>Microcontrollers can be programmed to respond to inputs from sensors or switches and to activate outputs, such as lights, displays, or motors. They can also communicate with other devices; either directly or via a network to exchange data or control signals</a:t>
            </a:r>
          </a:p>
        </p:txBody>
      </p:sp>
    </p:spTree>
    <p:extLst>
      <p:ext uri="{BB962C8B-B14F-4D97-AF65-F5344CB8AC3E}">
        <p14:creationId xmlns:p14="http://schemas.microsoft.com/office/powerpoint/2010/main" val="10824319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1"/>
            <a:ext cx="10353762" cy="615820"/>
          </a:xfrm>
        </p:spPr>
        <p:txBody>
          <a:bodyPr>
            <a:normAutofit/>
          </a:bodyPr>
          <a:lstStyle/>
          <a:p>
            <a:pPr algn="l"/>
            <a:r>
              <a:rPr lang="en-US" sz="2800" dirty="0"/>
              <a:t>2. </a:t>
            </a:r>
            <a:r>
              <a:rPr lang="en-US" sz="2800" dirty="0" err="1"/>
              <a:t>PICkit</a:t>
            </a:r>
            <a:r>
              <a:rPr lang="en-US" sz="2800" dirty="0"/>
              <a:t>:</a:t>
            </a:r>
          </a:p>
        </p:txBody>
      </p:sp>
      <p:sp>
        <p:nvSpPr>
          <p:cNvPr id="3" name="Content Placeholder 2"/>
          <p:cNvSpPr>
            <a:spLocks noGrp="1"/>
          </p:cNvSpPr>
          <p:nvPr>
            <p:ph idx="1"/>
          </p:nvPr>
        </p:nvSpPr>
        <p:spPr>
          <a:xfrm>
            <a:off x="913796" y="531845"/>
            <a:ext cx="10353762" cy="6680718"/>
          </a:xfrm>
        </p:spPr>
        <p:txBody>
          <a:bodyPr>
            <a:noAutofit/>
          </a:bodyPr>
          <a:lstStyle/>
          <a:p>
            <a:r>
              <a:rPr lang="en-US" sz="2400" dirty="0"/>
              <a:t>They are used to program and debug Microchip’s range of </a:t>
            </a:r>
            <a:r>
              <a:rPr lang="en-US" sz="2400" dirty="0" smtClean="0"/>
              <a:t>PIC</a:t>
            </a:r>
            <a:r>
              <a:rPr lang="ar-EG" sz="2400" dirty="0" smtClean="0"/>
              <a:t> </a:t>
            </a:r>
            <a:r>
              <a:rPr lang="en-US" sz="2400" dirty="0" smtClean="0"/>
              <a:t>microcontrollers</a:t>
            </a:r>
            <a:r>
              <a:rPr lang="en-US" sz="2400" dirty="0"/>
              <a:t>, </a:t>
            </a:r>
            <a:r>
              <a:rPr lang="en-US" sz="2400" dirty="0" err="1"/>
              <a:t>dsPIC</a:t>
            </a:r>
            <a:r>
              <a:rPr lang="en-US" sz="2400" dirty="0"/>
              <a:t> digital signal controllers, and some memory </a:t>
            </a:r>
            <a:r>
              <a:rPr lang="en-US" sz="2400" dirty="0" smtClean="0"/>
              <a:t>chips</a:t>
            </a:r>
            <a:endParaRPr lang="ar-EG" sz="2400" dirty="0" smtClean="0"/>
          </a:p>
          <a:p>
            <a:r>
              <a:rPr lang="en-US" sz="2400" dirty="0" err="1"/>
              <a:t>PICkit</a:t>
            </a:r>
            <a:r>
              <a:rPr lang="en-US" sz="2400" dirty="0"/>
              <a:t> programmers </a:t>
            </a:r>
            <a:r>
              <a:rPr lang="en-US" sz="2400" dirty="0" smtClean="0"/>
              <a:t>provide</a:t>
            </a:r>
            <a:r>
              <a:rPr lang="ar-EG" sz="2400" dirty="0" smtClean="0"/>
              <a:t> </a:t>
            </a:r>
            <a:r>
              <a:rPr lang="en-US" sz="2400" dirty="0" smtClean="0"/>
              <a:t>a </a:t>
            </a:r>
            <a:r>
              <a:rPr lang="en-US" sz="2400" dirty="0"/>
              <a:t>simple and cost-effective way to program and debug embedded applications on </a:t>
            </a:r>
            <a:r>
              <a:rPr lang="en-US" sz="2400" dirty="0" smtClean="0"/>
              <a:t>target</a:t>
            </a:r>
            <a:r>
              <a:rPr lang="ar-EG" sz="2400" dirty="0" smtClean="0"/>
              <a:t> </a:t>
            </a:r>
            <a:r>
              <a:rPr lang="en-US" sz="2400" dirty="0" smtClean="0"/>
              <a:t>hardware</a:t>
            </a:r>
            <a:r>
              <a:rPr lang="en-US" sz="2400" dirty="0"/>
              <a:t>. They are also used to test and debug digital and analog circuits on </a:t>
            </a:r>
            <a:r>
              <a:rPr lang="en-US" sz="2400" dirty="0" smtClean="0"/>
              <a:t>breadboards</a:t>
            </a:r>
            <a:r>
              <a:rPr lang="ar-EG" sz="2400" dirty="0" smtClean="0"/>
              <a:t> </a:t>
            </a:r>
            <a:r>
              <a:rPr lang="en-US" sz="2400" dirty="0" smtClean="0"/>
              <a:t>or </a:t>
            </a:r>
            <a:r>
              <a:rPr lang="en-US" sz="2400" dirty="0"/>
              <a:t>PCBs</a:t>
            </a:r>
            <a:r>
              <a:rPr lang="en-US" sz="2400" dirty="0" smtClean="0"/>
              <a:t>.</a:t>
            </a:r>
            <a:endParaRPr lang="ar-EG" sz="2400" dirty="0" smtClean="0"/>
          </a:p>
          <a:p>
            <a:r>
              <a:rPr lang="en-US" sz="2400" dirty="0"/>
              <a:t>The </a:t>
            </a:r>
            <a:r>
              <a:rPr lang="en-US" sz="2400" dirty="0" err="1"/>
              <a:t>PICkit</a:t>
            </a:r>
            <a:r>
              <a:rPr lang="en-US" sz="2400" dirty="0"/>
              <a:t> programmers connect to the target device via a six-pin ICSP </a:t>
            </a:r>
            <a:r>
              <a:rPr lang="en-US" sz="2400" dirty="0" smtClean="0"/>
              <a:t>connector</a:t>
            </a:r>
            <a:r>
              <a:rPr lang="ar-EG" sz="2400" dirty="0" smtClean="0"/>
              <a:t> </a:t>
            </a:r>
            <a:r>
              <a:rPr lang="en-US" sz="2400" dirty="0" smtClean="0"/>
              <a:t>or </a:t>
            </a:r>
            <a:r>
              <a:rPr lang="en-US" sz="2400" dirty="0"/>
              <a:t>a two-pin ICSP </a:t>
            </a:r>
            <a:r>
              <a:rPr lang="en-US" sz="2400" dirty="0" smtClean="0"/>
              <a:t>connector</a:t>
            </a:r>
            <a:r>
              <a:rPr lang="ar-EG" sz="2400" dirty="0" smtClean="0"/>
              <a:t> </a:t>
            </a:r>
            <a:r>
              <a:rPr lang="en-US" sz="2400" dirty="0" smtClean="0"/>
              <a:t>,They </a:t>
            </a:r>
            <a:r>
              <a:rPr lang="en-US" sz="2400" dirty="0"/>
              <a:t>also </a:t>
            </a:r>
            <a:r>
              <a:rPr lang="en-US" sz="2400" dirty="0" smtClean="0"/>
              <a:t>have</a:t>
            </a:r>
            <a:r>
              <a:rPr lang="ar-EG" sz="2400" dirty="0" smtClean="0"/>
              <a:t> </a:t>
            </a:r>
            <a:r>
              <a:rPr lang="en-US" sz="2400" dirty="0" smtClean="0"/>
              <a:t>a </a:t>
            </a:r>
            <a:r>
              <a:rPr lang="en-US" sz="2400" dirty="0"/>
              <a:t>USB interface for connecting to a </a:t>
            </a:r>
            <a:r>
              <a:rPr lang="en-US" sz="2400" dirty="0" smtClean="0"/>
              <a:t>computer</a:t>
            </a:r>
            <a:endParaRPr lang="ar-EG" sz="2400" dirty="0" smtClean="0"/>
          </a:p>
          <a:p>
            <a:r>
              <a:rPr lang="en-US" sz="2400" dirty="0"/>
              <a:t>The </a:t>
            </a:r>
            <a:r>
              <a:rPr lang="en-US" sz="2400" dirty="0" err="1"/>
              <a:t>PICkit</a:t>
            </a:r>
            <a:r>
              <a:rPr lang="en-US" sz="2400" dirty="0"/>
              <a:t> programmers can be used </a:t>
            </a:r>
            <a:r>
              <a:rPr lang="en-US" sz="2400" dirty="0" smtClean="0"/>
              <a:t>to</a:t>
            </a:r>
            <a:r>
              <a:rPr lang="ar-EG" sz="2400" dirty="0" smtClean="0"/>
              <a:t> </a:t>
            </a:r>
            <a:r>
              <a:rPr lang="en-US" sz="2400" dirty="0" smtClean="0"/>
              <a:t>program </a:t>
            </a:r>
            <a:r>
              <a:rPr lang="en-US" sz="2400" dirty="0"/>
              <a:t>and debug both small and large microcontroller-based projects, making them </a:t>
            </a:r>
            <a:r>
              <a:rPr lang="en-US" sz="2400" dirty="0" smtClean="0"/>
              <a:t>a</a:t>
            </a:r>
            <a:r>
              <a:rPr lang="ar-EG" sz="2400" dirty="0" smtClean="0"/>
              <a:t> </a:t>
            </a:r>
            <a:r>
              <a:rPr lang="en-US" sz="2400" dirty="0" smtClean="0"/>
              <a:t>popular </a:t>
            </a:r>
            <a:r>
              <a:rPr lang="en-US" sz="2400" dirty="0"/>
              <a:t>choice among hobbyists and professionals alike.</a:t>
            </a:r>
          </a:p>
        </p:txBody>
      </p:sp>
    </p:spTree>
    <p:extLst>
      <p:ext uri="{BB962C8B-B14F-4D97-AF65-F5344CB8AC3E}">
        <p14:creationId xmlns:p14="http://schemas.microsoft.com/office/powerpoint/2010/main" val="3234221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939282"/>
          </a:xfrm>
        </p:spPr>
        <p:txBody>
          <a:bodyPr>
            <a:normAutofit/>
          </a:bodyPr>
          <a:lstStyle/>
          <a:p>
            <a:pPr algn="l"/>
            <a:r>
              <a:rPr lang="en-US" sz="2800" dirty="0"/>
              <a:t>Measuring Devices for Microcontroller </a:t>
            </a:r>
            <a:r>
              <a:rPr lang="en-US" sz="2800" dirty="0" smtClean="0"/>
              <a:t>Systems:</a:t>
            </a:r>
            <a:endParaRPr lang="en-US" sz="2800" dirty="0"/>
          </a:p>
        </p:txBody>
      </p:sp>
      <p:sp>
        <p:nvSpPr>
          <p:cNvPr id="3" name="Content Placeholder 2"/>
          <p:cNvSpPr>
            <a:spLocks noGrp="1"/>
          </p:cNvSpPr>
          <p:nvPr>
            <p:ph idx="1"/>
          </p:nvPr>
        </p:nvSpPr>
        <p:spPr>
          <a:xfrm>
            <a:off x="913796" y="1548884"/>
            <a:ext cx="10353762" cy="4935893"/>
          </a:xfrm>
        </p:spPr>
        <p:txBody>
          <a:bodyPr>
            <a:normAutofit fontScale="92500" lnSpcReduction="10000"/>
          </a:bodyPr>
          <a:lstStyle/>
          <a:p>
            <a:r>
              <a:rPr lang="en-US" sz="2400" dirty="0"/>
              <a:t>Measuring devices are important tools for microcontroller systems that help in </a:t>
            </a:r>
            <a:r>
              <a:rPr lang="en-US" sz="2400" dirty="0" smtClean="0"/>
              <a:t>analyzing and </a:t>
            </a:r>
            <a:r>
              <a:rPr lang="en-US" sz="2400" dirty="0"/>
              <a:t>understanding the behavior of electronic circuits</a:t>
            </a:r>
            <a:r>
              <a:rPr lang="en-US" dirty="0" smtClean="0"/>
              <a:t>.</a:t>
            </a:r>
          </a:p>
          <a:p>
            <a:pPr marL="0" indent="0">
              <a:buNone/>
            </a:pPr>
            <a:r>
              <a:rPr lang="en-US" sz="2400" b="1" dirty="0" smtClean="0"/>
              <a:t> 1</a:t>
            </a:r>
            <a:r>
              <a:rPr lang="en-US" sz="2400" b="1" dirty="0"/>
              <a:t>. </a:t>
            </a:r>
            <a:r>
              <a:rPr lang="en-US" sz="2400" b="1" dirty="0" err="1"/>
              <a:t>Multimeter</a:t>
            </a:r>
            <a:r>
              <a:rPr lang="en-US" sz="2400" b="1" dirty="0" smtClean="0"/>
              <a:t>:</a:t>
            </a:r>
            <a:endParaRPr lang="en-US" sz="2400" b="1" dirty="0"/>
          </a:p>
          <a:p>
            <a:r>
              <a:rPr lang="en-US" sz="2400" dirty="0"/>
              <a:t>A </a:t>
            </a:r>
            <a:r>
              <a:rPr lang="en-US" sz="2400" dirty="0" err="1"/>
              <a:t>multimeter</a:t>
            </a:r>
            <a:r>
              <a:rPr lang="en-US" sz="2400" dirty="0"/>
              <a:t> is a measuring device that is used to measure </a:t>
            </a:r>
            <a:r>
              <a:rPr lang="en-US" sz="2400" dirty="0" smtClean="0"/>
              <a:t>various electrical </a:t>
            </a:r>
            <a:r>
              <a:rPr lang="en-US" sz="2400" dirty="0"/>
              <a:t>quantities such as voltage, current, and resistance. It has two probes, </a:t>
            </a:r>
            <a:r>
              <a:rPr lang="en-US" sz="2400" dirty="0" smtClean="0"/>
              <a:t>one red </a:t>
            </a:r>
            <a:r>
              <a:rPr lang="en-US" sz="2400" dirty="0"/>
              <a:t>and one black that are used to make contact with the circuit being measured. </a:t>
            </a:r>
            <a:r>
              <a:rPr lang="en-US" sz="2400" dirty="0" smtClean="0"/>
              <a:t>The </a:t>
            </a:r>
            <a:r>
              <a:rPr lang="en-US" sz="2400" dirty="0" err="1" smtClean="0"/>
              <a:t>multimeter</a:t>
            </a:r>
            <a:r>
              <a:rPr lang="en-US" sz="2400" dirty="0" smtClean="0"/>
              <a:t> </a:t>
            </a:r>
            <a:r>
              <a:rPr lang="en-US" sz="2400" dirty="0"/>
              <a:t>can then display the measured value on a digital or analog screen</a:t>
            </a:r>
            <a:r>
              <a:rPr lang="en-US" sz="2400" dirty="0" smtClean="0"/>
              <a:t>.</a:t>
            </a:r>
          </a:p>
          <a:p>
            <a:r>
              <a:rPr lang="en-US" sz="2600" dirty="0"/>
              <a:t>Logic Analyzer: A logic analyzer is a device that captures and analyzes digital signals in </a:t>
            </a:r>
            <a:r>
              <a:rPr lang="en-US" sz="2600" dirty="0" smtClean="0"/>
              <a:t>a circuit</a:t>
            </a:r>
            <a:r>
              <a:rPr lang="en-US" sz="2600" dirty="0"/>
              <a:t>. It is used to debug digital circuits and analyze digital communication protocols</a:t>
            </a:r>
            <a:r>
              <a:rPr lang="en-US" dirty="0"/>
              <a:t>.</a:t>
            </a:r>
            <a:endParaRPr lang="en-US" sz="2400" dirty="0"/>
          </a:p>
        </p:txBody>
      </p:sp>
    </p:spTree>
    <p:extLst>
      <p:ext uri="{BB962C8B-B14F-4D97-AF65-F5344CB8AC3E}">
        <p14:creationId xmlns:p14="http://schemas.microsoft.com/office/powerpoint/2010/main" val="852599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40702"/>
          </a:xfrm>
        </p:spPr>
        <p:txBody>
          <a:bodyPr>
            <a:normAutofit/>
          </a:bodyPr>
          <a:lstStyle/>
          <a:p>
            <a:pPr algn="l"/>
            <a:r>
              <a:rPr lang="en-US" sz="2800" dirty="0"/>
              <a:t>Analog </a:t>
            </a:r>
            <a:r>
              <a:rPr lang="en-US" sz="2800" dirty="0" err="1"/>
              <a:t>Multimeter</a:t>
            </a:r>
            <a:r>
              <a:rPr lang="en-US" sz="2800" dirty="0"/>
              <a:t>:</a:t>
            </a:r>
          </a:p>
        </p:txBody>
      </p:sp>
      <p:sp>
        <p:nvSpPr>
          <p:cNvPr id="3" name="Content Placeholder 2"/>
          <p:cNvSpPr>
            <a:spLocks noGrp="1"/>
          </p:cNvSpPr>
          <p:nvPr>
            <p:ph idx="1"/>
          </p:nvPr>
        </p:nvSpPr>
        <p:spPr>
          <a:xfrm>
            <a:off x="913796" y="1250304"/>
            <a:ext cx="10353762" cy="4540897"/>
          </a:xfrm>
        </p:spPr>
        <p:txBody>
          <a:bodyPr>
            <a:normAutofit/>
          </a:bodyPr>
          <a:lstStyle/>
          <a:p>
            <a:r>
              <a:rPr lang="en-US" sz="2400" dirty="0"/>
              <a:t>This type of </a:t>
            </a:r>
            <a:r>
              <a:rPr lang="en-US" sz="2400" dirty="0" err="1"/>
              <a:t>multimeter</a:t>
            </a:r>
            <a:r>
              <a:rPr lang="en-US" sz="2400" dirty="0"/>
              <a:t> has a scale and a moving pointer that </a:t>
            </a:r>
            <a:r>
              <a:rPr lang="en-US" sz="2400" dirty="0" smtClean="0"/>
              <a:t>indicates the </a:t>
            </a:r>
            <a:r>
              <a:rPr lang="en-US" sz="2400" dirty="0"/>
              <a:t>measured value. It usually has a rotary switch to select the measurement type, such </a:t>
            </a:r>
            <a:r>
              <a:rPr lang="en-US" sz="2400" dirty="0" smtClean="0"/>
              <a:t>as voltage</a:t>
            </a:r>
            <a:r>
              <a:rPr lang="en-US" sz="2400" dirty="0"/>
              <a:t>, current, or resistance.</a:t>
            </a:r>
          </a:p>
        </p:txBody>
      </p:sp>
      <p:pic>
        <p:nvPicPr>
          <p:cNvPr id="4" name="Picture 3"/>
          <p:cNvPicPr>
            <a:picLocks noChangeAspect="1"/>
          </p:cNvPicPr>
          <p:nvPr/>
        </p:nvPicPr>
        <p:blipFill>
          <a:blip r:embed="rId2"/>
          <a:stretch>
            <a:fillRect/>
          </a:stretch>
        </p:blipFill>
        <p:spPr>
          <a:xfrm>
            <a:off x="5240594" y="2649894"/>
            <a:ext cx="5611008" cy="4070650"/>
          </a:xfrm>
          <a:prstGeom prst="rect">
            <a:avLst/>
          </a:prstGeom>
        </p:spPr>
      </p:pic>
    </p:spTree>
    <p:extLst>
      <p:ext uri="{BB962C8B-B14F-4D97-AF65-F5344CB8AC3E}">
        <p14:creationId xmlns:p14="http://schemas.microsoft.com/office/powerpoint/2010/main" val="2352220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584718"/>
          </a:xfrm>
        </p:spPr>
        <p:txBody>
          <a:bodyPr>
            <a:normAutofit/>
          </a:bodyPr>
          <a:lstStyle/>
          <a:p>
            <a:pPr algn="l"/>
            <a:r>
              <a:rPr lang="en-US" sz="2800" dirty="0"/>
              <a:t>Digital </a:t>
            </a:r>
            <a:r>
              <a:rPr lang="en-US" sz="2800" dirty="0" err="1"/>
              <a:t>Multimeter</a:t>
            </a:r>
            <a:r>
              <a:rPr lang="en-US" sz="2800" dirty="0"/>
              <a:t>:</a:t>
            </a:r>
          </a:p>
        </p:txBody>
      </p:sp>
      <p:sp>
        <p:nvSpPr>
          <p:cNvPr id="3" name="Content Placeholder 2"/>
          <p:cNvSpPr>
            <a:spLocks noGrp="1"/>
          </p:cNvSpPr>
          <p:nvPr>
            <p:ph idx="1"/>
          </p:nvPr>
        </p:nvSpPr>
        <p:spPr>
          <a:xfrm>
            <a:off x="913796" y="1129004"/>
            <a:ext cx="10353762" cy="4662196"/>
          </a:xfrm>
        </p:spPr>
        <p:txBody>
          <a:bodyPr>
            <a:normAutofit/>
          </a:bodyPr>
          <a:lstStyle/>
          <a:p>
            <a:r>
              <a:rPr lang="en-US" sz="2400" dirty="0"/>
              <a:t>This type of </a:t>
            </a:r>
            <a:r>
              <a:rPr lang="en-US" sz="2400" dirty="0" err="1"/>
              <a:t>multimeter</a:t>
            </a:r>
            <a:r>
              <a:rPr lang="en-US" sz="2400" dirty="0"/>
              <a:t> displays the measured value as a </a:t>
            </a:r>
            <a:r>
              <a:rPr lang="en-US" sz="2400" dirty="0" smtClean="0"/>
              <a:t>numerical digit </a:t>
            </a:r>
            <a:r>
              <a:rPr lang="en-US" sz="2400" dirty="0"/>
              <a:t>on a digital screen. It also has a rotary switch to select the measurement type, and </a:t>
            </a:r>
            <a:r>
              <a:rPr lang="en-US" sz="2400" dirty="0" smtClean="0"/>
              <a:t>some models </a:t>
            </a:r>
            <a:r>
              <a:rPr lang="en-US" sz="2400" dirty="0"/>
              <a:t>may have additional features such as auto-ranging or data logging.</a:t>
            </a:r>
          </a:p>
        </p:txBody>
      </p:sp>
      <p:pic>
        <p:nvPicPr>
          <p:cNvPr id="4" name="Picture 3"/>
          <p:cNvPicPr>
            <a:picLocks noChangeAspect="1"/>
          </p:cNvPicPr>
          <p:nvPr/>
        </p:nvPicPr>
        <p:blipFill>
          <a:blip r:embed="rId2"/>
          <a:stretch>
            <a:fillRect/>
          </a:stretch>
        </p:blipFill>
        <p:spPr>
          <a:xfrm>
            <a:off x="7095425" y="2453952"/>
            <a:ext cx="3077004" cy="4404049"/>
          </a:xfrm>
          <a:prstGeom prst="rect">
            <a:avLst/>
          </a:prstGeom>
        </p:spPr>
      </p:pic>
    </p:spTree>
    <p:extLst>
      <p:ext uri="{BB962C8B-B14F-4D97-AF65-F5344CB8AC3E}">
        <p14:creationId xmlns:p14="http://schemas.microsoft.com/office/powerpoint/2010/main" val="2311339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650033"/>
          </a:xfrm>
        </p:spPr>
        <p:txBody>
          <a:bodyPr>
            <a:normAutofit/>
          </a:bodyPr>
          <a:lstStyle/>
          <a:p>
            <a:pPr algn="l"/>
            <a:r>
              <a:rPr lang="en-US" sz="2800" dirty="0"/>
              <a:t>2. Oscilloscope:</a:t>
            </a:r>
          </a:p>
        </p:txBody>
      </p:sp>
      <p:sp>
        <p:nvSpPr>
          <p:cNvPr id="3" name="Content Placeholder 2"/>
          <p:cNvSpPr>
            <a:spLocks noGrp="1"/>
          </p:cNvSpPr>
          <p:nvPr>
            <p:ph idx="1"/>
          </p:nvPr>
        </p:nvSpPr>
        <p:spPr>
          <a:xfrm>
            <a:off x="913796" y="1324948"/>
            <a:ext cx="10353762" cy="4466253"/>
          </a:xfrm>
        </p:spPr>
        <p:txBody>
          <a:bodyPr/>
          <a:lstStyle/>
          <a:p>
            <a:r>
              <a:rPr lang="en-US" sz="2400" dirty="0"/>
              <a:t>An oscilloscope is an electronic instrument used for observing and </a:t>
            </a:r>
            <a:r>
              <a:rPr lang="en-US" sz="2400" dirty="0" smtClean="0"/>
              <a:t>analyzing electrical </a:t>
            </a:r>
            <a:r>
              <a:rPr lang="en-US" sz="2400" dirty="0"/>
              <a:t>signals</a:t>
            </a:r>
            <a:r>
              <a:rPr lang="en-US" sz="2400" dirty="0" smtClean="0"/>
              <a:t>.</a:t>
            </a:r>
          </a:p>
          <a:p>
            <a:r>
              <a:rPr lang="en-US" sz="2400" dirty="0"/>
              <a:t>It allows you to see the voltage of a signal over time, which can help </a:t>
            </a:r>
            <a:r>
              <a:rPr lang="en-US" sz="2400" dirty="0" smtClean="0"/>
              <a:t>you understand </a:t>
            </a:r>
            <a:r>
              <a:rPr lang="en-US" sz="2400" dirty="0"/>
              <a:t>how a circuit is working and identify any issues or </a:t>
            </a:r>
            <a:r>
              <a:rPr lang="en-US" sz="2400" dirty="0" smtClean="0"/>
              <a:t>abnormalities</a:t>
            </a:r>
            <a:endParaRPr lang="en-US" sz="2400" dirty="0"/>
          </a:p>
          <a:p>
            <a:endParaRPr lang="en-US" dirty="0"/>
          </a:p>
        </p:txBody>
      </p:sp>
    </p:spTree>
    <p:extLst>
      <p:ext uri="{BB962C8B-B14F-4D97-AF65-F5344CB8AC3E}">
        <p14:creationId xmlns:p14="http://schemas.microsoft.com/office/powerpoint/2010/main" val="3713071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463420"/>
          </a:xfrm>
        </p:spPr>
        <p:txBody>
          <a:bodyPr>
            <a:normAutofit fontScale="90000"/>
          </a:bodyPr>
          <a:lstStyle/>
          <a:p>
            <a:pPr algn="l"/>
            <a:r>
              <a:rPr lang="en-US" sz="2800" dirty="0"/>
              <a:t>Analog oscilloscopes:</a:t>
            </a:r>
          </a:p>
        </p:txBody>
      </p:sp>
      <p:sp>
        <p:nvSpPr>
          <p:cNvPr id="3" name="Content Placeholder 2"/>
          <p:cNvSpPr>
            <a:spLocks noGrp="1"/>
          </p:cNvSpPr>
          <p:nvPr>
            <p:ph idx="1"/>
          </p:nvPr>
        </p:nvSpPr>
        <p:spPr>
          <a:xfrm>
            <a:off x="913796" y="1073022"/>
            <a:ext cx="10353762" cy="4718179"/>
          </a:xfrm>
        </p:spPr>
        <p:txBody>
          <a:bodyPr/>
          <a:lstStyle/>
          <a:p>
            <a:r>
              <a:rPr lang="en-US" sz="2400" dirty="0"/>
              <a:t>work by using an electron beam to trace a waveform onto a </a:t>
            </a:r>
            <a:r>
              <a:rPr lang="en-US" sz="2400" dirty="0" smtClean="0"/>
              <a:t>screen. The </a:t>
            </a:r>
            <a:r>
              <a:rPr lang="en-US" sz="2400" dirty="0"/>
              <a:t>position of the beam is controlled by the input signal and the deflection plates inside </a:t>
            </a:r>
            <a:r>
              <a:rPr lang="en-US" sz="2400" dirty="0" smtClean="0"/>
              <a:t>the oscilloscope</a:t>
            </a:r>
            <a:r>
              <a:rPr lang="en-US" sz="2400" dirty="0"/>
              <a:t>. This produces a continuous waveform that is displayed on the screen</a:t>
            </a:r>
            <a:r>
              <a:rPr lang="en-US" dirty="0"/>
              <a:t>.</a:t>
            </a:r>
          </a:p>
        </p:txBody>
      </p:sp>
      <p:pic>
        <p:nvPicPr>
          <p:cNvPr id="4" name="Picture 3"/>
          <p:cNvPicPr>
            <a:picLocks noChangeAspect="1"/>
          </p:cNvPicPr>
          <p:nvPr/>
        </p:nvPicPr>
        <p:blipFill>
          <a:blip r:embed="rId2"/>
          <a:stretch>
            <a:fillRect/>
          </a:stretch>
        </p:blipFill>
        <p:spPr>
          <a:xfrm>
            <a:off x="4189445" y="2901821"/>
            <a:ext cx="6857998" cy="3816221"/>
          </a:xfrm>
          <a:prstGeom prst="rect">
            <a:avLst/>
          </a:prstGeom>
        </p:spPr>
      </p:pic>
    </p:spTree>
    <p:extLst>
      <p:ext uri="{BB962C8B-B14F-4D97-AF65-F5344CB8AC3E}">
        <p14:creationId xmlns:p14="http://schemas.microsoft.com/office/powerpoint/2010/main" val="681367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901959"/>
          </a:xfrm>
        </p:spPr>
        <p:txBody>
          <a:bodyPr>
            <a:normAutofit/>
          </a:bodyPr>
          <a:lstStyle/>
          <a:p>
            <a:pPr algn="l"/>
            <a:r>
              <a:rPr lang="en-US" sz="2800" dirty="0"/>
              <a:t>Digital oscilloscopes:</a:t>
            </a:r>
          </a:p>
        </p:txBody>
      </p:sp>
      <p:sp>
        <p:nvSpPr>
          <p:cNvPr id="3" name="Content Placeholder 2"/>
          <p:cNvSpPr>
            <a:spLocks noGrp="1"/>
          </p:cNvSpPr>
          <p:nvPr>
            <p:ph idx="1"/>
          </p:nvPr>
        </p:nvSpPr>
        <p:spPr>
          <a:xfrm>
            <a:off x="913796" y="1436914"/>
            <a:ext cx="10353762" cy="4354286"/>
          </a:xfrm>
        </p:spPr>
        <p:txBody>
          <a:bodyPr>
            <a:normAutofit/>
          </a:bodyPr>
          <a:lstStyle/>
          <a:p>
            <a:r>
              <a:rPr lang="en-US" sz="2400" dirty="0"/>
              <a:t>use an analog-to-digital converter (ADC) to sample the input </a:t>
            </a:r>
            <a:r>
              <a:rPr lang="en-US" sz="2400" dirty="0" smtClean="0"/>
              <a:t>signal and </a:t>
            </a:r>
            <a:r>
              <a:rPr lang="en-US" sz="2400" dirty="0"/>
              <a:t>convert it into a digital waveform that can be displayed on a screen. They can </a:t>
            </a:r>
            <a:r>
              <a:rPr lang="en-US" sz="2400" dirty="0" smtClean="0"/>
              <a:t>also perform </a:t>
            </a:r>
            <a:r>
              <a:rPr lang="en-US" sz="2400" dirty="0"/>
              <a:t>advanced signal processing functions and have additional features like </a:t>
            </a:r>
            <a:r>
              <a:rPr lang="en-US" sz="2400" dirty="0" smtClean="0"/>
              <a:t>automatic measurements</a:t>
            </a:r>
            <a:r>
              <a:rPr lang="en-US" sz="2400" dirty="0"/>
              <a:t>, signal generators, and more.</a:t>
            </a:r>
          </a:p>
        </p:txBody>
      </p:sp>
      <p:pic>
        <p:nvPicPr>
          <p:cNvPr id="4" name="Picture 3"/>
          <p:cNvPicPr>
            <a:picLocks noChangeAspect="1"/>
          </p:cNvPicPr>
          <p:nvPr/>
        </p:nvPicPr>
        <p:blipFill>
          <a:blip r:embed="rId2"/>
          <a:stretch>
            <a:fillRect/>
          </a:stretch>
        </p:blipFill>
        <p:spPr>
          <a:xfrm>
            <a:off x="5725524" y="3360510"/>
            <a:ext cx="5182324" cy="3258005"/>
          </a:xfrm>
          <a:prstGeom prst="rect">
            <a:avLst/>
          </a:prstGeom>
        </p:spPr>
      </p:pic>
    </p:spTree>
    <p:extLst>
      <p:ext uri="{BB962C8B-B14F-4D97-AF65-F5344CB8AC3E}">
        <p14:creationId xmlns:p14="http://schemas.microsoft.com/office/powerpoint/2010/main" val="1289633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1041918"/>
          </a:xfrm>
        </p:spPr>
        <p:txBody>
          <a:bodyPr>
            <a:normAutofit/>
          </a:bodyPr>
          <a:lstStyle/>
          <a:p>
            <a:pPr algn="l"/>
            <a:r>
              <a:rPr lang="en-US" sz="2800" dirty="0"/>
              <a:t>Types and Capabilities of Different</a:t>
            </a:r>
            <a:br>
              <a:rPr lang="en-US" sz="2800" dirty="0"/>
            </a:br>
            <a:r>
              <a:rPr lang="en-US" sz="2800" dirty="0"/>
              <a:t>Programmable Integrated Circuits.</a:t>
            </a:r>
          </a:p>
        </p:txBody>
      </p:sp>
      <p:sp>
        <p:nvSpPr>
          <p:cNvPr id="3" name="Content Placeholder 2"/>
          <p:cNvSpPr>
            <a:spLocks noGrp="1"/>
          </p:cNvSpPr>
          <p:nvPr>
            <p:ph idx="1"/>
          </p:nvPr>
        </p:nvSpPr>
        <p:spPr>
          <a:xfrm>
            <a:off x="913796" y="1576873"/>
            <a:ext cx="10353762" cy="4721290"/>
          </a:xfrm>
        </p:spPr>
        <p:txBody>
          <a:bodyPr>
            <a:normAutofit lnSpcReduction="10000"/>
          </a:bodyPr>
          <a:lstStyle/>
          <a:p>
            <a:pPr marL="457200" indent="-457200">
              <a:buAutoNum type="alphaUcParenR"/>
            </a:pPr>
            <a:r>
              <a:rPr lang="en-US" sz="2400" b="1" dirty="0" smtClean="0"/>
              <a:t>Arduino Family:</a:t>
            </a:r>
          </a:p>
          <a:p>
            <a:r>
              <a:rPr lang="en-US" sz="2400" dirty="0"/>
              <a:t>These microcontrollers are based on Atmel AVR processors and </a:t>
            </a:r>
            <a:r>
              <a:rPr lang="en-US" sz="2400" dirty="0" smtClean="0"/>
              <a:t>are programmed </a:t>
            </a:r>
            <a:r>
              <a:rPr lang="en-US" sz="2400" dirty="0"/>
              <a:t>using the Arduino Integrated Development Environment (IDE</a:t>
            </a:r>
            <a:r>
              <a:rPr lang="en-US" sz="2400" dirty="0" smtClean="0"/>
              <a:t>)</a:t>
            </a:r>
          </a:p>
          <a:p>
            <a:r>
              <a:rPr lang="en-US" sz="2400" dirty="0"/>
              <a:t>The Arduino </a:t>
            </a:r>
            <a:r>
              <a:rPr lang="en-US" sz="2400" dirty="0" smtClean="0"/>
              <a:t>family includes </a:t>
            </a:r>
            <a:r>
              <a:rPr lang="en-US" sz="2400" dirty="0"/>
              <a:t>a wide range of boards, each with different capabilities and features. For example, </a:t>
            </a:r>
            <a:r>
              <a:rPr lang="en-US" sz="2400" dirty="0" smtClean="0"/>
              <a:t>the Arduino </a:t>
            </a:r>
            <a:r>
              <a:rPr lang="en-US" sz="2400" dirty="0"/>
              <a:t>Uno is a popular board that features 14 digital input/output pins, 6 analog input </a:t>
            </a:r>
            <a:r>
              <a:rPr lang="en-US" sz="2400" dirty="0" smtClean="0"/>
              <a:t>pins, and </a:t>
            </a:r>
            <a:r>
              <a:rPr lang="en-US" sz="2400" dirty="0"/>
              <a:t>a 16 MHz clock speed. The Arduino Mega is a larger board with 54 digital input/output </a:t>
            </a:r>
            <a:r>
              <a:rPr lang="en-US" sz="2400" dirty="0" smtClean="0"/>
              <a:t>pins, 16 </a:t>
            </a:r>
            <a:r>
              <a:rPr lang="en-US" sz="2400" dirty="0"/>
              <a:t>analog input pins, and a 16 MHz clock speed.</a:t>
            </a:r>
            <a:endParaRPr lang="en-US" sz="2400" b="1" dirty="0"/>
          </a:p>
        </p:txBody>
      </p:sp>
    </p:spTree>
    <p:extLst>
      <p:ext uri="{BB962C8B-B14F-4D97-AF65-F5344CB8AC3E}">
        <p14:creationId xmlns:p14="http://schemas.microsoft.com/office/powerpoint/2010/main" val="1549039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96686"/>
          </a:xfrm>
        </p:spPr>
        <p:txBody>
          <a:bodyPr>
            <a:normAutofit/>
          </a:bodyPr>
          <a:lstStyle/>
          <a:p>
            <a:pPr algn="l"/>
            <a:r>
              <a:rPr lang="en-US" sz="2800" dirty="0"/>
              <a:t>1. Arduino Uno:</a:t>
            </a:r>
          </a:p>
        </p:txBody>
      </p:sp>
      <p:sp>
        <p:nvSpPr>
          <p:cNvPr id="3" name="Content Placeholder 2"/>
          <p:cNvSpPr>
            <a:spLocks noGrp="1"/>
          </p:cNvSpPr>
          <p:nvPr>
            <p:ph idx="1"/>
          </p:nvPr>
        </p:nvSpPr>
        <p:spPr>
          <a:xfrm>
            <a:off x="913796" y="1231642"/>
            <a:ext cx="10353762" cy="4559559"/>
          </a:xfrm>
        </p:spPr>
        <p:txBody>
          <a:bodyPr/>
          <a:lstStyle/>
          <a:p>
            <a:r>
              <a:rPr lang="en-US" dirty="0"/>
              <a:t>It is based on the ATmega328P microcontroller chip and comes with </a:t>
            </a:r>
            <a:r>
              <a:rPr lang="en-US" dirty="0" smtClean="0"/>
              <a:t>a variety </a:t>
            </a:r>
            <a:r>
              <a:rPr lang="en-US" dirty="0"/>
              <a:t>of input/output pins that can be used to connect various sensors, displays, </a:t>
            </a:r>
            <a:r>
              <a:rPr lang="en-US" dirty="0" smtClean="0"/>
              <a:t>and other </a:t>
            </a:r>
            <a:r>
              <a:rPr lang="en-US" dirty="0"/>
              <a:t>electronic </a:t>
            </a:r>
            <a:r>
              <a:rPr lang="en-US" dirty="0" smtClean="0"/>
              <a:t>components</a:t>
            </a:r>
          </a:p>
          <a:p>
            <a:r>
              <a:rPr lang="en-US" dirty="0"/>
              <a:t>The board has a USB interface that allows it to be easily connected to a computer </a:t>
            </a:r>
            <a:r>
              <a:rPr lang="en-US" dirty="0" smtClean="0"/>
              <a:t>for programming </a:t>
            </a:r>
            <a:r>
              <a:rPr lang="en-US" dirty="0"/>
              <a:t>and communication. </a:t>
            </a:r>
            <a:endParaRPr lang="en-US" dirty="0" smtClean="0"/>
          </a:p>
          <a:p>
            <a:r>
              <a:rPr lang="en-US" dirty="0" smtClean="0"/>
              <a:t>It </a:t>
            </a:r>
            <a:r>
              <a:rPr lang="en-US" dirty="0"/>
              <a:t>also has an onboard power </a:t>
            </a:r>
            <a:r>
              <a:rPr lang="en-US" dirty="0" smtClean="0"/>
              <a:t>regulator</a:t>
            </a:r>
          </a:p>
          <a:p>
            <a:pPr marL="0" indent="0">
              <a:buNone/>
            </a:pPr>
            <a:r>
              <a:rPr lang="en-US" dirty="0" smtClean="0"/>
              <a:t> </a:t>
            </a:r>
            <a:r>
              <a:rPr lang="en-US" dirty="0"/>
              <a:t>that can be used </a:t>
            </a:r>
            <a:r>
              <a:rPr lang="en-US" dirty="0" smtClean="0"/>
              <a:t>to power </a:t>
            </a:r>
            <a:r>
              <a:rPr lang="en-US" dirty="0"/>
              <a:t>the board </a:t>
            </a:r>
            <a:endParaRPr lang="en-US" dirty="0" smtClean="0"/>
          </a:p>
          <a:p>
            <a:pPr marL="0" indent="0">
              <a:buNone/>
            </a:pPr>
            <a:r>
              <a:rPr lang="en-US" dirty="0" smtClean="0"/>
              <a:t>through </a:t>
            </a:r>
            <a:r>
              <a:rPr lang="en-US" dirty="0"/>
              <a:t>a USB </a:t>
            </a:r>
            <a:r>
              <a:rPr lang="en-US" dirty="0" smtClean="0"/>
              <a:t>cable</a:t>
            </a:r>
          </a:p>
          <a:p>
            <a:pPr marL="0" indent="0">
              <a:buNone/>
            </a:pPr>
            <a:r>
              <a:rPr lang="en-US" dirty="0" smtClean="0"/>
              <a:t> </a:t>
            </a:r>
            <a:r>
              <a:rPr lang="en-US" dirty="0"/>
              <a:t>or an external power </a:t>
            </a:r>
            <a:r>
              <a:rPr lang="en-US" dirty="0" smtClean="0"/>
              <a:t>source.</a:t>
            </a:r>
          </a:p>
          <a:p>
            <a:endParaRPr lang="en-US" dirty="0"/>
          </a:p>
        </p:txBody>
      </p:sp>
      <p:pic>
        <p:nvPicPr>
          <p:cNvPr id="4" name="Picture 3"/>
          <p:cNvPicPr>
            <a:picLocks noChangeAspect="1"/>
          </p:cNvPicPr>
          <p:nvPr/>
        </p:nvPicPr>
        <p:blipFill>
          <a:blip r:embed="rId2"/>
          <a:stretch>
            <a:fillRect/>
          </a:stretch>
        </p:blipFill>
        <p:spPr>
          <a:xfrm>
            <a:off x="6036905" y="2909576"/>
            <a:ext cx="6229739" cy="3948425"/>
          </a:xfrm>
          <a:prstGeom prst="rect">
            <a:avLst/>
          </a:prstGeom>
        </p:spPr>
      </p:pic>
    </p:spTree>
    <p:extLst>
      <p:ext uri="{BB962C8B-B14F-4D97-AF65-F5344CB8AC3E}">
        <p14:creationId xmlns:p14="http://schemas.microsoft.com/office/powerpoint/2010/main" val="3659860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31371"/>
          </a:xfrm>
        </p:spPr>
        <p:txBody>
          <a:bodyPr>
            <a:normAutofit/>
          </a:bodyPr>
          <a:lstStyle/>
          <a:p>
            <a:pPr algn="l"/>
            <a:r>
              <a:rPr lang="en-US" sz="2800" dirty="0"/>
              <a:t>2. Arduino Nano:</a:t>
            </a:r>
          </a:p>
        </p:txBody>
      </p:sp>
      <p:sp>
        <p:nvSpPr>
          <p:cNvPr id="3" name="Content Placeholder 2"/>
          <p:cNvSpPr>
            <a:spLocks noGrp="1"/>
          </p:cNvSpPr>
          <p:nvPr>
            <p:ph idx="1"/>
          </p:nvPr>
        </p:nvSpPr>
        <p:spPr>
          <a:xfrm>
            <a:off x="913796" y="1380931"/>
            <a:ext cx="10353762" cy="4410269"/>
          </a:xfrm>
        </p:spPr>
        <p:txBody>
          <a:bodyPr/>
          <a:lstStyle/>
          <a:p>
            <a:r>
              <a:rPr lang="en-US" dirty="0"/>
              <a:t>A small-sized microcontroller board that is based on the </a:t>
            </a:r>
            <a:r>
              <a:rPr lang="en-US" dirty="0" smtClean="0"/>
              <a:t>ATmega328P microcontroller</a:t>
            </a:r>
            <a:r>
              <a:rPr lang="en-US" dirty="0"/>
              <a:t>. It is similar to the Arduino Uno, but in a smaller form factor</a:t>
            </a:r>
            <a:r>
              <a:rPr lang="en-US" dirty="0" smtClean="0"/>
              <a:t>.</a:t>
            </a:r>
            <a:endParaRPr lang="en-US" dirty="0"/>
          </a:p>
          <a:p>
            <a:r>
              <a:rPr lang="en-US" dirty="0"/>
              <a:t>The </a:t>
            </a:r>
            <a:r>
              <a:rPr lang="en-US" dirty="0" smtClean="0"/>
              <a:t>Arduino Nano </a:t>
            </a:r>
            <a:r>
              <a:rPr lang="en-US" dirty="0"/>
              <a:t>board has 14 digital input/output pins, 8 analog inputs, and 6 pulse width </a:t>
            </a:r>
            <a:r>
              <a:rPr lang="en-US" dirty="0" smtClean="0"/>
              <a:t>modulation(PWM</a:t>
            </a:r>
            <a:r>
              <a:rPr lang="en-US" dirty="0"/>
              <a:t>) </a:t>
            </a:r>
            <a:r>
              <a:rPr lang="en-US" dirty="0" smtClean="0"/>
              <a:t>pins</a:t>
            </a:r>
            <a:endParaRPr lang="en-US" dirty="0"/>
          </a:p>
          <a:p>
            <a:r>
              <a:rPr lang="en-US" dirty="0"/>
              <a:t>The small size and low cost of the Arduino Nano make it ideal for projects where </a:t>
            </a:r>
            <a:r>
              <a:rPr lang="en-US" dirty="0" smtClean="0"/>
              <a:t>space and </a:t>
            </a:r>
            <a:r>
              <a:rPr lang="en-US" dirty="0"/>
              <a:t>budget are limited. It can be used in a wide range of projects; including robotics, </a:t>
            </a:r>
            <a:r>
              <a:rPr lang="en-US" dirty="0" smtClean="0"/>
              <a:t>home automation</a:t>
            </a:r>
            <a:r>
              <a:rPr lang="en-US" dirty="0"/>
              <a:t>, and wearable technology.</a:t>
            </a:r>
          </a:p>
        </p:txBody>
      </p:sp>
      <p:pic>
        <p:nvPicPr>
          <p:cNvPr id="4" name="Picture 3"/>
          <p:cNvPicPr>
            <a:picLocks noChangeAspect="1"/>
          </p:cNvPicPr>
          <p:nvPr/>
        </p:nvPicPr>
        <p:blipFill>
          <a:blip r:embed="rId2"/>
          <a:stretch>
            <a:fillRect/>
          </a:stretch>
        </p:blipFill>
        <p:spPr>
          <a:xfrm>
            <a:off x="1641879" y="4292082"/>
            <a:ext cx="8897593" cy="2565918"/>
          </a:xfrm>
          <a:prstGeom prst="rect">
            <a:avLst/>
          </a:prstGeom>
        </p:spPr>
      </p:pic>
    </p:spTree>
    <p:extLst>
      <p:ext uri="{BB962C8B-B14F-4D97-AF65-F5344CB8AC3E}">
        <p14:creationId xmlns:p14="http://schemas.microsoft.com/office/powerpoint/2010/main" val="5091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C642F4-C97C-49DC-0596-0173A8C8F10A}"/>
              </a:ext>
            </a:extLst>
          </p:cNvPr>
          <p:cNvSpPr>
            <a:spLocks noGrp="1"/>
          </p:cNvSpPr>
          <p:nvPr>
            <p:ph type="title"/>
          </p:nvPr>
        </p:nvSpPr>
        <p:spPr/>
        <p:txBody>
          <a:bodyPr>
            <a:normAutofit/>
          </a:bodyPr>
          <a:lstStyle/>
          <a:p>
            <a:r>
              <a:rPr lang="en-US" sz="3600" dirty="0"/>
              <a:t>Software Requirements for Microcontrollers</a:t>
            </a:r>
          </a:p>
        </p:txBody>
      </p:sp>
      <p:sp>
        <p:nvSpPr>
          <p:cNvPr id="3" name="Content Placeholder 2">
            <a:extLst>
              <a:ext uri="{FF2B5EF4-FFF2-40B4-BE49-F238E27FC236}">
                <a16:creationId xmlns="" xmlns:a16="http://schemas.microsoft.com/office/drawing/2014/main" id="{373CE310-0C55-1B40-C1C3-25F02AB35817}"/>
              </a:ext>
            </a:extLst>
          </p:cNvPr>
          <p:cNvSpPr>
            <a:spLocks noGrp="1"/>
          </p:cNvSpPr>
          <p:nvPr>
            <p:ph idx="1"/>
          </p:nvPr>
        </p:nvSpPr>
        <p:spPr/>
        <p:txBody>
          <a:bodyPr>
            <a:normAutofit/>
          </a:bodyPr>
          <a:lstStyle/>
          <a:p>
            <a:r>
              <a:rPr lang="en-US" sz="2800" b="1" dirty="0"/>
              <a:t>Firstly</a:t>
            </a:r>
            <a:r>
              <a:rPr lang="en-US" sz="2800" dirty="0"/>
              <a:t>, a software development environment is required to write, compile, and debug the code that runs on the microcontroller</a:t>
            </a:r>
          </a:p>
          <a:p>
            <a:r>
              <a:rPr lang="en-US" sz="2800" dirty="0"/>
              <a:t>These environments typically include an Integrated Development Environment (IDE), a compiler, a linker, and a debugger</a:t>
            </a:r>
          </a:p>
        </p:txBody>
      </p:sp>
    </p:spTree>
    <p:extLst>
      <p:ext uri="{BB962C8B-B14F-4D97-AF65-F5344CB8AC3E}">
        <p14:creationId xmlns:p14="http://schemas.microsoft.com/office/powerpoint/2010/main" val="32592932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547396"/>
          </a:xfrm>
        </p:spPr>
        <p:txBody>
          <a:bodyPr>
            <a:normAutofit/>
          </a:bodyPr>
          <a:lstStyle/>
          <a:p>
            <a:pPr algn="l"/>
            <a:r>
              <a:rPr lang="en-US" sz="2800" dirty="0"/>
              <a:t>3. Arduino Mega:</a:t>
            </a:r>
          </a:p>
        </p:txBody>
      </p:sp>
      <p:sp>
        <p:nvSpPr>
          <p:cNvPr id="3" name="Content Placeholder 2"/>
          <p:cNvSpPr>
            <a:spLocks noGrp="1"/>
          </p:cNvSpPr>
          <p:nvPr>
            <p:ph idx="1"/>
          </p:nvPr>
        </p:nvSpPr>
        <p:spPr>
          <a:xfrm>
            <a:off x="913796" y="1156997"/>
            <a:ext cx="10353762" cy="4634203"/>
          </a:xfrm>
        </p:spPr>
        <p:txBody>
          <a:bodyPr/>
          <a:lstStyle/>
          <a:p>
            <a:r>
              <a:rPr lang="en-US" dirty="0"/>
              <a:t>The ATmega2560 microcontroller is the foundation for the Arduino </a:t>
            </a:r>
            <a:r>
              <a:rPr lang="en-US" dirty="0" smtClean="0"/>
              <a:t>Mega microcontroller </a:t>
            </a:r>
            <a:r>
              <a:rPr lang="en-US" dirty="0"/>
              <a:t>board. It is an advanced version of the Arduino Uno board, providing </a:t>
            </a:r>
            <a:r>
              <a:rPr lang="en-US" dirty="0" smtClean="0"/>
              <a:t>more input/output </a:t>
            </a:r>
            <a:r>
              <a:rPr lang="en-US" dirty="0"/>
              <a:t>(I/O) pins, memory, and processing </a:t>
            </a:r>
            <a:r>
              <a:rPr lang="en-US" dirty="0" smtClean="0"/>
              <a:t>power </a:t>
            </a:r>
            <a:r>
              <a:rPr lang="en-US" dirty="0"/>
              <a:t>This </a:t>
            </a:r>
            <a:r>
              <a:rPr lang="en-US" dirty="0" smtClean="0"/>
              <a:t>allows for </a:t>
            </a:r>
            <a:r>
              <a:rPr lang="en-US" dirty="0"/>
              <a:t>more complex projects to be developed and executed on the board</a:t>
            </a:r>
            <a:r>
              <a:rPr lang="en-US" dirty="0" smtClean="0"/>
              <a:t>.</a:t>
            </a:r>
            <a:endParaRPr lang="en-US" dirty="0"/>
          </a:p>
          <a:p>
            <a:r>
              <a:rPr lang="en-US" dirty="0"/>
              <a:t>The Arduino Mega board also features a USB port for connection to a computer </a:t>
            </a:r>
            <a:r>
              <a:rPr lang="en-US" dirty="0" smtClean="0"/>
              <a:t>for programming </a:t>
            </a:r>
            <a:r>
              <a:rPr lang="en-US" dirty="0"/>
              <a:t>and communication, as well as a power jack and a reset button. It is a great </a:t>
            </a:r>
            <a:r>
              <a:rPr lang="en-US" dirty="0" smtClean="0"/>
              <a:t>choice for </a:t>
            </a:r>
            <a:r>
              <a:rPr lang="en-US" dirty="0"/>
              <a:t>projects that require more I/O pins, memory, or processing power than what the </a:t>
            </a:r>
            <a:r>
              <a:rPr lang="en-US" dirty="0" smtClean="0"/>
              <a:t>Arduino Uno </a:t>
            </a:r>
            <a:r>
              <a:rPr lang="en-US" dirty="0"/>
              <a:t>board can provide.</a:t>
            </a:r>
          </a:p>
        </p:txBody>
      </p:sp>
      <p:pic>
        <p:nvPicPr>
          <p:cNvPr id="4" name="Picture 3"/>
          <p:cNvPicPr>
            <a:picLocks noChangeAspect="1"/>
          </p:cNvPicPr>
          <p:nvPr/>
        </p:nvPicPr>
        <p:blipFill>
          <a:blip r:embed="rId2"/>
          <a:stretch>
            <a:fillRect/>
          </a:stretch>
        </p:blipFill>
        <p:spPr>
          <a:xfrm>
            <a:off x="6938710" y="3862874"/>
            <a:ext cx="4642114" cy="2995127"/>
          </a:xfrm>
          <a:prstGeom prst="rect">
            <a:avLst/>
          </a:prstGeom>
        </p:spPr>
      </p:pic>
    </p:spTree>
    <p:extLst>
      <p:ext uri="{BB962C8B-B14F-4D97-AF65-F5344CB8AC3E}">
        <p14:creationId xmlns:p14="http://schemas.microsoft.com/office/powerpoint/2010/main" val="1749471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08653"/>
          </a:xfrm>
        </p:spPr>
        <p:txBody>
          <a:bodyPr>
            <a:normAutofit/>
          </a:bodyPr>
          <a:lstStyle/>
          <a:p>
            <a:pPr algn="l"/>
            <a:r>
              <a:rPr lang="en-US" sz="2800" dirty="0"/>
              <a:t>4. Arduino Due:</a:t>
            </a:r>
          </a:p>
        </p:txBody>
      </p:sp>
      <p:sp>
        <p:nvSpPr>
          <p:cNvPr id="3" name="Content Placeholder 2"/>
          <p:cNvSpPr>
            <a:spLocks noGrp="1"/>
          </p:cNvSpPr>
          <p:nvPr>
            <p:ph idx="1"/>
          </p:nvPr>
        </p:nvSpPr>
        <p:spPr>
          <a:xfrm>
            <a:off x="913796" y="1418254"/>
            <a:ext cx="10353762" cy="4372947"/>
          </a:xfrm>
        </p:spPr>
        <p:txBody>
          <a:bodyPr/>
          <a:lstStyle/>
          <a:p>
            <a:r>
              <a:rPr lang="en-US" dirty="0"/>
              <a:t>Arduino Due is a microcontroller board based on the Atmel </a:t>
            </a:r>
            <a:r>
              <a:rPr lang="en-US" dirty="0" smtClean="0"/>
              <a:t>SAM3X8E ARM </a:t>
            </a:r>
            <a:r>
              <a:rPr lang="en-US" dirty="0"/>
              <a:t>Cortex-M3 CPU. It is a powerful board that has 54 digital input/output pins, </a:t>
            </a:r>
            <a:r>
              <a:rPr lang="en-US" dirty="0" smtClean="0"/>
              <a:t>12 analog </a:t>
            </a:r>
            <a:r>
              <a:rPr lang="en-US" dirty="0"/>
              <a:t>inputs, 4 UARTs (hardware serial ports), an 84 MHz clock, 2 DAC (digital to </a:t>
            </a:r>
            <a:r>
              <a:rPr lang="en-US" dirty="0" smtClean="0"/>
              <a:t>analog converter</a:t>
            </a:r>
            <a:r>
              <a:rPr lang="en-US" dirty="0"/>
              <a:t>), 2 USB ports, and more. It also has a built-in USB host that allows it to act </a:t>
            </a:r>
            <a:r>
              <a:rPr lang="en-US" dirty="0" smtClean="0"/>
              <a:t>as a </a:t>
            </a:r>
            <a:r>
              <a:rPr lang="en-US" dirty="0"/>
              <a:t>USB device, like a mouse or a keyboard, and communicate with other USB </a:t>
            </a:r>
            <a:r>
              <a:rPr lang="en-US" dirty="0" smtClean="0"/>
              <a:t>devices.</a:t>
            </a:r>
          </a:p>
          <a:p>
            <a:r>
              <a:rPr lang="en-US" dirty="0"/>
              <a:t>It is commonly used in </a:t>
            </a:r>
            <a:r>
              <a:rPr lang="en-US" dirty="0" err="1" smtClean="0"/>
              <a:t>robotics,automation</a:t>
            </a:r>
            <a:r>
              <a:rPr lang="en-US" dirty="0"/>
              <a:t>, and other projects that require real-time processing and communication </a:t>
            </a:r>
            <a:r>
              <a:rPr lang="en-US" dirty="0" smtClean="0"/>
              <a:t>with other </a:t>
            </a:r>
            <a:r>
              <a:rPr lang="en-US" dirty="0"/>
              <a:t>devices.</a:t>
            </a:r>
          </a:p>
        </p:txBody>
      </p:sp>
      <p:pic>
        <p:nvPicPr>
          <p:cNvPr id="4" name="Picture 3"/>
          <p:cNvPicPr>
            <a:picLocks noChangeAspect="1"/>
          </p:cNvPicPr>
          <p:nvPr/>
        </p:nvPicPr>
        <p:blipFill>
          <a:blip r:embed="rId2"/>
          <a:stretch>
            <a:fillRect/>
          </a:stretch>
        </p:blipFill>
        <p:spPr>
          <a:xfrm>
            <a:off x="6270173" y="4163674"/>
            <a:ext cx="5811177" cy="2797707"/>
          </a:xfrm>
          <a:prstGeom prst="rect">
            <a:avLst/>
          </a:prstGeom>
        </p:spPr>
      </p:pic>
    </p:spTree>
    <p:extLst>
      <p:ext uri="{BB962C8B-B14F-4D97-AF65-F5344CB8AC3E}">
        <p14:creationId xmlns:p14="http://schemas.microsoft.com/office/powerpoint/2010/main" val="887250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96686"/>
          </a:xfrm>
        </p:spPr>
        <p:txBody>
          <a:bodyPr>
            <a:normAutofit/>
          </a:bodyPr>
          <a:lstStyle/>
          <a:p>
            <a:pPr algn="l"/>
            <a:r>
              <a:rPr lang="en-US" sz="3200" dirty="0" smtClean="0"/>
              <a:t>B) </a:t>
            </a:r>
            <a:r>
              <a:rPr lang="en-US" sz="3200" dirty="0"/>
              <a:t>The PIC Family</a:t>
            </a:r>
          </a:p>
        </p:txBody>
      </p:sp>
      <p:sp>
        <p:nvSpPr>
          <p:cNvPr id="3" name="Content Placeholder 2"/>
          <p:cNvSpPr>
            <a:spLocks noGrp="1"/>
          </p:cNvSpPr>
          <p:nvPr>
            <p:ph idx="1"/>
          </p:nvPr>
        </p:nvSpPr>
        <p:spPr>
          <a:xfrm>
            <a:off x="913796" y="1306288"/>
            <a:ext cx="10353762" cy="4484913"/>
          </a:xfrm>
        </p:spPr>
        <p:txBody>
          <a:bodyPr>
            <a:normAutofit/>
          </a:bodyPr>
          <a:lstStyle/>
          <a:p>
            <a:r>
              <a:rPr lang="en-US" sz="2400" dirty="0"/>
              <a:t>Some of the most popular PIC microcontrollers include the PIC16F877A and the </a:t>
            </a:r>
            <a:r>
              <a:rPr lang="en-US" sz="2400" dirty="0" smtClean="0"/>
              <a:t>PIC18F4550. These </a:t>
            </a:r>
            <a:r>
              <a:rPr lang="en-US" sz="2400" dirty="0"/>
              <a:t>microcontrollers are easy to use and can be programmed using the MPLAB </a:t>
            </a:r>
            <a:r>
              <a:rPr lang="en-US" sz="2400" dirty="0" smtClean="0"/>
              <a:t>Integrated Development </a:t>
            </a:r>
            <a:r>
              <a:rPr lang="en-US" sz="2400" dirty="0"/>
              <a:t>Environment (IDE</a:t>
            </a:r>
            <a:r>
              <a:rPr lang="en-US" sz="2400" dirty="0" smtClean="0"/>
              <a:t>).</a:t>
            </a:r>
          </a:p>
          <a:p>
            <a:r>
              <a:rPr lang="en-US" sz="2400" dirty="0"/>
              <a:t>The PIC family of microcontrollers is known for its low </a:t>
            </a:r>
            <a:r>
              <a:rPr lang="en-US" sz="2400" dirty="0" smtClean="0"/>
              <a:t>power consumption </a:t>
            </a:r>
            <a:r>
              <a:rPr lang="en-US" sz="2400" dirty="0"/>
              <a:t>and high performance, which are widely used in various embedded applications.</a:t>
            </a:r>
          </a:p>
        </p:txBody>
      </p:sp>
    </p:spTree>
    <p:extLst>
      <p:ext uri="{BB962C8B-B14F-4D97-AF65-F5344CB8AC3E}">
        <p14:creationId xmlns:p14="http://schemas.microsoft.com/office/powerpoint/2010/main" val="2707721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87354"/>
          </a:xfrm>
        </p:spPr>
        <p:txBody>
          <a:bodyPr>
            <a:normAutofit/>
          </a:bodyPr>
          <a:lstStyle/>
          <a:p>
            <a:pPr algn="l"/>
            <a:r>
              <a:rPr lang="en-US" sz="2800" dirty="0"/>
              <a:t>1. PIC16:</a:t>
            </a:r>
          </a:p>
        </p:txBody>
      </p:sp>
      <p:sp>
        <p:nvSpPr>
          <p:cNvPr id="3" name="Content Placeholder 2"/>
          <p:cNvSpPr>
            <a:spLocks noGrp="1"/>
          </p:cNvSpPr>
          <p:nvPr>
            <p:ph idx="1"/>
          </p:nvPr>
        </p:nvSpPr>
        <p:spPr>
          <a:xfrm>
            <a:off x="913796" y="1371600"/>
            <a:ext cx="10353762" cy="4419600"/>
          </a:xfrm>
        </p:spPr>
        <p:txBody>
          <a:bodyPr>
            <a:normAutofit/>
          </a:bodyPr>
          <a:lstStyle/>
          <a:p>
            <a:r>
              <a:rPr lang="en-US" sz="2400" dirty="0"/>
              <a:t>These are mid-range microcontrollers with more memory, higher </a:t>
            </a:r>
            <a:r>
              <a:rPr lang="en-US" sz="2400" dirty="0" smtClean="0"/>
              <a:t>processing power</a:t>
            </a:r>
            <a:r>
              <a:rPr lang="en-US" sz="2400" dirty="0"/>
              <a:t>, and more peripheral options than the PIC12 series. They are suitable for a </a:t>
            </a:r>
            <a:r>
              <a:rPr lang="en-US" sz="2400" dirty="0" smtClean="0"/>
              <a:t>wide range </a:t>
            </a:r>
            <a:r>
              <a:rPr lang="en-US" sz="2400" dirty="0"/>
              <a:t>of applications, including industrial automation, automotive, and </a:t>
            </a:r>
            <a:r>
              <a:rPr lang="en-US" sz="2400" dirty="0" smtClean="0"/>
              <a:t>consumer electronics</a:t>
            </a:r>
            <a:r>
              <a:rPr lang="en-US" sz="2400" dirty="0"/>
              <a:t>.</a:t>
            </a:r>
          </a:p>
        </p:txBody>
      </p:sp>
      <p:pic>
        <p:nvPicPr>
          <p:cNvPr id="4" name="Picture 3"/>
          <p:cNvPicPr>
            <a:picLocks noChangeAspect="1"/>
          </p:cNvPicPr>
          <p:nvPr/>
        </p:nvPicPr>
        <p:blipFill>
          <a:blip r:embed="rId2"/>
          <a:stretch>
            <a:fillRect/>
          </a:stretch>
        </p:blipFill>
        <p:spPr>
          <a:xfrm>
            <a:off x="6282816" y="3475528"/>
            <a:ext cx="5430009" cy="3191320"/>
          </a:xfrm>
          <a:prstGeom prst="rect">
            <a:avLst/>
          </a:prstGeom>
        </p:spPr>
      </p:pic>
    </p:spTree>
    <p:extLst>
      <p:ext uri="{BB962C8B-B14F-4D97-AF65-F5344CB8AC3E}">
        <p14:creationId xmlns:p14="http://schemas.microsoft.com/office/powerpoint/2010/main" val="412181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780661"/>
          </a:xfrm>
        </p:spPr>
        <p:txBody>
          <a:bodyPr>
            <a:normAutofit/>
          </a:bodyPr>
          <a:lstStyle/>
          <a:p>
            <a:pPr algn="l"/>
            <a:r>
              <a:rPr lang="en-US" sz="2800" dirty="0"/>
              <a:t>2. PIC18:</a:t>
            </a:r>
          </a:p>
        </p:txBody>
      </p:sp>
      <p:sp>
        <p:nvSpPr>
          <p:cNvPr id="3" name="Content Placeholder 2"/>
          <p:cNvSpPr>
            <a:spLocks noGrp="1"/>
          </p:cNvSpPr>
          <p:nvPr>
            <p:ph idx="1"/>
          </p:nvPr>
        </p:nvSpPr>
        <p:spPr>
          <a:xfrm>
            <a:off x="913796" y="1390262"/>
            <a:ext cx="10353762" cy="4400939"/>
          </a:xfrm>
        </p:spPr>
        <p:txBody>
          <a:bodyPr>
            <a:normAutofit/>
          </a:bodyPr>
          <a:lstStyle/>
          <a:p>
            <a:r>
              <a:rPr lang="en-US" sz="2400" dirty="0"/>
              <a:t>These microcontrollers have even more processing power, memory, and </a:t>
            </a:r>
            <a:r>
              <a:rPr lang="en-US" sz="2400" dirty="0" smtClean="0"/>
              <a:t>peripherals than </a:t>
            </a:r>
            <a:r>
              <a:rPr lang="en-US" sz="2400" dirty="0"/>
              <a:t>the PIC16 series, making them suitable for complex applications that require </a:t>
            </a:r>
            <a:r>
              <a:rPr lang="en-US" sz="2400" dirty="0" smtClean="0"/>
              <a:t>advanced features</a:t>
            </a:r>
            <a:r>
              <a:rPr lang="en-US" sz="2400" dirty="0"/>
              <a:t>.</a:t>
            </a:r>
          </a:p>
        </p:txBody>
      </p:sp>
      <p:pic>
        <p:nvPicPr>
          <p:cNvPr id="4" name="Picture 3"/>
          <p:cNvPicPr>
            <a:picLocks noChangeAspect="1"/>
          </p:cNvPicPr>
          <p:nvPr/>
        </p:nvPicPr>
        <p:blipFill>
          <a:blip r:embed="rId2"/>
          <a:stretch>
            <a:fillRect/>
          </a:stretch>
        </p:blipFill>
        <p:spPr>
          <a:xfrm>
            <a:off x="5489587" y="2928481"/>
            <a:ext cx="5896798" cy="3762900"/>
          </a:xfrm>
          <a:prstGeom prst="rect">
            <a:avLst/>
          </a:prstGeom>
        </p:spPr>
      </p:pic>
    </p:spTree>
    <p:extLst>
      <p:ext uri="{BB962C8B-B14F-4D97-AF65-F5344CB8AC3E}">
        <p14:creationId xmlns:p14="http://schemas.microsoft.com/office/powerpoint/2010/main" val="3801336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668694"/>
          </a:xfrm>
        </p:spPr>
        <p:txBody>
          <a:bodyPr>
            <a:normAutofit/>
          </a:bodyPr>
          <a:lstStyle/>
          <a:p>
            <a:pPr algn="l"/>
            <a:r>
              <a:rPr lang="en-US" sz="2800" dirty="0"/>
              <a:t>3. PIC32:</a:t>
            </a:r>
          </a:p>
        </p:txBody>
      </p:sp>
      <p:sp>
        <p:nvSpPr>
          <p:cNvPr id="3" name="Content Placeholder 2"/>
          <p:cNvSpPr>
            <a:spLocks noGrp="1"/>
          </p:cNvSpPr>
          <p:nvPr>
            <p:ph idx="1"/>
          </p:nvPr>
        </p:nvSpPr>
        <p:spPr>
          <a:xfrm>
            <a:off x="913796" y="1278295"/>
            <a:ext cx="10353762" cy="4512905"/>
          </a:xfrm>
        </p:spPr>
        <p:txBody>
          <a:bodyPr>
            <a:normAutofit/>
          </a:bodyPr>
          <a:lstStyle/>
          <a:p>
            <a:r>
              <a:rPr lang="en-US" sz="2400" dirty="0"/>
              <a:t>These microcontrollers are based on a 32-bit architecture, which provides </a:t>
            </a:r>
            <a:r>
              <a:rPr lang="en-US" sz="2400" dirty="0" smtClean="0"/>
              <a:t>higher performance </a:t>
            </a:r>
            <a:r>
              <a:rPr lang="en-US" sz="2400" dirty="0"/>
              <a:t>and more memory than the 8-bit PIC microcontrollers. They are </a:t>
            </a:r>
            <a:r>
              <a:rPr lang="en-US" sz="2400" dirty="0" smtClean="0"/>
              <a:t>suitable for </a:t>
            </a:r>
            <a:r>
              <a:rPr lang="en-US" sz="2400" dirty="0"/>
              <a:t>applications that require advanced features, such as high-speed communication </a:t>
            </a:r>
            <a:r>
              <a:rPr lang="en-US" sz="2400" dirty="0" smtClean="0"/>
              <a:t>and multimedia </a:t>
            </a:r>
            <a:r>
              <a:rPr lang="en-US" sz="2400" dirty="0"/>
              <a:t>processing.</a:t>
            </a:r>
          </a:p>
        </p:txBody>
      </p:sp>
      <p:pic>
        <p:nvPicPr>
          <p:cNvPr id="4" name="Picture 3"/>
          <p:cNvPicPr>
            <a:picLocks noChangeAspect="1"/>
          </p:cNvPicPr>
          <p:nvPr/>
        </p:nvPicPr>
        <p:blipFill>
          <a:blip r:embed="rId2"/>
          <a:stretch>
            <a:fillRect/>
          </a:stretch>
        </p:blipFill>
        <p:spPr>
          <a:xfrm>
            <a:off x="5878286" y="3396343"/>
            <a:ext cx="4785028" cy="3352327"/>
          </a:xfrm>
          <a:prstGeom prst="rect">
            <a:avLst/>
          </a:prstGeom>
        </p:spPr>
      </p:pic>
    </p:spTree>
    <p:extLst>
      <p:ext uri="{BB962C8B-B14F-4D97-AF65-F5344CB8AC3E}">
        <p14:creationId xmlns:p14="http://schemas.microsoft.com/office/powerpoint/2010/main" val="2528127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62000"/>
          </a:xfrm>
        </p:spPr>
        <p:txBody>
          <a:bodyPr>
            <a:normAutofit/>
          </a:bodyPr>
          <a:lstStyle/>
          <a:p>
            <a:pPr algn="l"/>
            <a:r>
              <a:rPr lang="en-US" sz="3200" dirty="0"/>
              <a:t>C </a:t>
            </a:r>
            <a:r>
              <a:rPr lang="en-US" sz="3200" dirty="0" smtClean="0"/>
              <a:t>)The </a:t>
            </a:r>
            <a:r>
              <a:rPr lang="en-US" sz="3200" dirty="0"/>
              <a:t>ARM Family</a:t>
            </a:r>
          </a:p>
        </p:txBody>
      </p:sp>
      <p:sp>
        <p:nvSpPr>
          <p:cNvPr id="3" name="Content Placeholder 2"/>
          <p:cNvSpPr>
            <a:spLocks noGrp="1"/>
          </p:cNvSpPr>
          <p:nvPr>
            <p:ph idx="1"/>
          </p:nvPr>
        </p:nvSpPr>
        <p:spPr>
          <a:xfrm>
            <a:off x="913796" y="1502230"/>
            <a:ext cx="10353762" cy="4288971"/>
          </a:xfrm>
        </p:spPr>
        <p:txBody>
          <a:bodyPr>
            <a:normAutofit/>
          </a:bodyPr>
          <a:lstStyle/>
          <a:p>
            <a:r>
              <a:rPr lang="en-US" sz="2400" dirty="0"/>
              <a:t>Some of the most popular ARM </a:t>
            </a:r>
            <a:r>
              <a:rPr lang="en-US" sz="2400" dirty="0" smtClean="0"/>
              <a:t>microcontrollers include </a:t>
            </a:r>
            <a:r>
              <a:rPr lang="en-US" sz="2400" dirty="0"/>
              <a:t>the STM32 series and the LPC1768. These microcontrollers are powerful and </a:t>
            </a:r>
            <a:r>
              <a:rPr lang="en-US" sz="2400" dirty="0" smtClean="0"/>
              <a:t>efficient, with </a:t>
            </a:r>
            <a:r>
              <a:rPr lang="en-US" sz="2400" dirty="0"/>
              <a:t>clock speeds ranging from 72 MHz to 180 </a:t>
            </a:r>
            <a:r>
              <a:rPr lang="en-US" sz="2400" dirty="0" err="1"/>
              <a:t>MHz.</a:t>
            </a:r>
            <a:r>
              <a:rPr lang="en-US" sz="2400" dirty="0"/>
              <a:t> They can be programmed using a variety </a:t>
            </a:r>
            <a:r>
              <a:rPr lang="en-US" sz="2400" dirty="0" smtClean="0"/>
              <a:t>of development </a:t>
            </a:r>
            <a:r>
              <a:rPr lang="en-US" sz="2400" dirty="0"/>
              <a:t>tools, including the </a:t>
            </a:r>
            <a:r>
              <a:rPr lang="en-US" sz="2400" dirty="0" err="1"/>
              <a:t>Keil</a:t>
            </a:r>
            <a:r>
              <a:rPr lang="en-US" sz="2400" dirty="0"/>
              <a:t> </a:t>
            </a:r>
            <a:r>
              <a:rPr lang="en-US" sz="2400" dirty="0" err="1"/>
              <a:t>μVision</a:t>
            </a:r>
            <a:r>
              <a:rPr lang="en-US" sz="2400" dirty="0"/>
              <a:t> (IDE) and the Eclipse IDE</a:t>
            </a:r>
            <a:r>
              <a:rPr lang="en-US" sz="2400" dirty="0" smtClean="0"/>
              <a:t>.</a:t>
            </a:r>
            <a:endParaRPr lang="en-US" sz="2400" dirty="0"/>
          </a:p>
          <a:p>
            <a:r>
              <a:rPr lang="en-US" sz="2400" dirty="0"/>
              <a:t>The ARM family of microcontrollers is a popular choice for various embedded </a:t>
            </a:r>
            <a:r>
              <a:rPr lang="en-US" sz="2400" dirty="0" smtClean="0"/>
              <a:t>applications due </a:t>
            </a:r>
            <a:r>
              <a:rPr lang="en-US" sz="2400" dirty="0"/>
              <a:t>to their high performance, low power consumption, and flexible design.</a:t>
            </a:r>
          </a:p>
        </p:txBody>
      </p:sp>
    </p:spTree>
    <p:extLst>
      <p:ext uri="{BB962C8B-B14F-4D97-AF65-F5344CB8AC3E}">
        <p14:creationId xmlns:p14="http://schemas.microsoft.com/office/powerpoint/2010/main" val="1409751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808653"/>
          </a:xfrm>
        </p:spPr>
        <p:txBody>
          <a:bodyPr>
            <a:normAutofit/>
          </a:bodyPr>
          <a:lstStyle/>
          <a:p>
            <a:pPr algn="l"/>
            <a:r>
              <a:rPr lang="en-US" sz="2800" dirty="0"/>
              <a:t>1. Cortex-M Series:</a:t>
            </a:r>
          </a:p>
        </p:txBody>
      </p:sp>
      <p:sp>
        <p:nvSpPr>
          <p:cNvPr id="3" name="Content Placeholder 2"/>
          <p:cNvSpPr>
            <a:spLocks noGrp="1"/>
          </p:cNvSpPr>
          <p:nvPr>
            <p:ph idx="1"/>
          </p:nvPr>
        </p:nvSpPr>
        <p:spPr>
          <a:xfrm>
            <a:off x="913796" y="1324948"/>
            <a:ext cx="10353762" cy="4466253"/>
          </a:xfrm>
        </p:spPr>
        <p:txBody>
          <a:bodyPr>
            <a:normAutofit/>
          </a:bodyPr>
          <a:lstStyle/>
          <a:p>
            <a:r>
              <a:rPr lang="en-US" sz="2400" dirty="0"/>
              <a:t>This series is designed for use in low-power, cost-sensitive </a:t>
            </a:r>
            <a:r>
              <a:rPr lang="en-US" sz="2400" dirty="0" smtClean="0"/>
              <a:t>embedded applications</a:t>
            </a:r>
            <a:r>
              <a:rPr lang="en-US" sz="2400" dirty="0"/>
              <a:t>. It includes several sub-families, such as the Cortex-M0, Cortex-M3, </a:t>
            </a:r>
            <a:r>
              <a:rPr lang="en-US" sz="2400" dirty="0" smtClean="0"/>
              <a:t>and Cortex-M4</a:t>
            </a:r>
            <a:r>
              <a:rPr lang="en-US" sz="2400" dirty="0"/>
              <a:t>, which differ in terms of their performance, power consumption, and </a:t>
            </a:r>
            <a:r>
              <a:rPr lang="en-US" sz="2400" dirty="0" smtClean="0"/>
              <a:t>peripheral integration</a:t>
            </a:r>
            <a:r>
              <a:rPr lang="en-US" sz="2400" dirty="0"/>
              <a:t>.</a:t>
            </a:r>
          </a:p>
        </p:txBody>
      </p:sp>
      <p:pic>
        <p:nvPicPr>
          <p:cNvPr id="4" name="Picture 3"/>
          <p:cNvPicPr>
            <a:picLocks noChangeAspect="1"/>
          </p:cNvPicPr>
          <p:nvPr/>
        </p:nvPicPr>
        <p:blipFill>
          <a:blip r:embed="rId2"/>
          <a:stretch>
            <a:fillRect/>
          </a:stretch>
        </p:blipFill>
        <p:spPr>
          <a:xfrm>
            <a:off x="2397969" y="3321699"/>
            <a:ext cx="8035451" cy="3037116"/>
          </a:xfrm>
          <a:prstGeom prst="rect">
            <a:avLst/>
          </a:prstGeom>
        </p:spPr>
      </p:pic>
    </p:spTree>
    <p:extLst>
      <p:ext uri="{BB962C8B-B14F-4D97-AF65-F5344CB8AC3E}">
        <p14:creationId xmlns:p14="http://schemas.microsoft.com/office/powerpoint/2010/main" val="1840995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10353762" cy="734008"/>
          </a:xfrm>
        </p:spPr>
        <p:txBody>
          <a:bodyPr>
            <a:normAutofit/>
          </a:bodyPr>
          <a:lstStyle/>
          <a:p>
            <a:pPr algn="l"/>
            <a:r>
              <a:rPr lang="en-US" sz="2800" dirty="0"/>
              <a:t>2. Cortex-A Series:</a:t>
            </a:r>
          </a:p>
        </p:txBody>
      </p:sp>
      <p:sp>
        <p:nvSpPr>
          <p:cNvPr id="3" name="Content Placeholder 2"/>
          <p:cNvSpPr>
            <a:spLocks noGrp="1"/>
          </p:cNvSpPr>
          <p:nvPr>
            <p:ph idx="1"/>
          </p:nvPr>
        </p:nvSpPr>
        <p:spPr>
          <a:xfrm>
            <a:off x="913796" y="1343609"/>
            <a:ext cx="10353762" cy="4447591"/>
          </a:xfrm>
        </p:spPr>
        <p:txBody>
          <a:bodyPr>
            <a:normAutofit/>
          </a:bodyPr>
          <a:lstStyle/>
          <a:p>
            <a:r>
              <a:rPr lang="en-US" sz="2400" dirty="0"/>
              <a:t>This series is designed for use in high-performance, complex </a:t>
            </a:r>
            <a:r>
              <a:rPr lang="en-US" sz="2400" dirty="0" smtClean="0"/>
              <a:t>applications such </a:t>
            </a:r>
            <a:r>
              <a:rPr lang="en-US" sz="2400" dirty="0"/>
              <a:t>as smartphones, tablets, and automotive systems. They offer high-speed </a:t>
            </a:r>
            <a:r>
              <a:rPr lang="en-US" sz="2400" dirty="0" smtClean="0"/>
              <a:t>processing, advanced </a:t>
            </a:r>
            <a:r>
              <a:rPr lang="en-US" sz="2400" dirty="0"/>
              <a:t>memory management, and multimedia capabilities.</a:t>
            </a:r>
          </a:p>
        </p:txBody>
      </p:sp>
      <p:pic>
        <p:nvPicPr>
          <p:cNvPr id="4" name="Picture 3"/>
          <p:cNvPicPr>
            <a:picLocks noChangeAspect="1"/>
          </p:cNvPicPr>
          <p:nvPr/>
        </p:nvPicPr>
        <p:blipFill>
          <a:blip r:embed="rId2"/>
          <a:stretch>
            <a:fillRect/>
          </a:stretch>
        </p:blipFill>
        <p:spPr>
          <a:xfrm>
            <a:off x="4870046" y="3121226"/>
            <a:ext cx="6258798" cy="3620005"/>
          </a:xfrm>
          <a:prstGeom prst="rect">
            <a:avLst/>
          </a:prstGeom>
        </p:spPr>
      </p:pic>
    </p:spTree>
    <p:extLst>
      <p:ext uri="{BB962C8B-B14F-4D97-AF65-F5344CB8AC3E}">
        <p14:creationId xmlns:p14="http://schemas.microsoft.com/office/powerpoint/2010/main" val="1123806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353762" cy="864637"/>
          </a:xfrm>
        </p:spPr>
        <p:txBody>
          <a:bodyPr>
            <a:normAutofit/>
          </a:bodyPr>
          <a:lstStyle/>
          <a:p>
            <a:pPr algn="l"/>
            <a:r>
              <a:rPr lang="en-US" sz="2800" dirty="0"/>
              <a:t>3. Cortex-R Series:</a:t>
            </a:r>
          </a:p>
        </p:txBody>
      </p:sp>
      <p:sp>
        <p:nvSpPr>
          <p:cNvPr id="3" name="Content Placeholder 2"/>
          <p:cNvSpPr>
            <a:spLocks noGrp="1"/>
          </p:cNvSpPr>
          <p:nvPr>
            <p:ph idx="1"/>
          </p:nvPr>
        </p:nvSpPr>
        <p:spPr>
          <a:xfrm>
            <a:off x="913795" y="1474237"/>
            <a:ext cx="10353762" cy="4438260"/>
          </a:xfrm>
        </p:spPr>
        <p:txBody>
          <a:bodyPr>
            <a:normAutofit/>
          </a:bodyPr>
          <a:lstStyle/>
          <a:p>
            <a:r>
              <a:rPr lang="en-US" sz="2400" dirty="0"/>
              <a:t>This series is designed for use in real-time, safety-critical </a:t>
            </a:r>
            <a:r>
              <a:rPr lang="en-US" sz="2400" dirty="0" smtClean="0"/>
              <a:t>applications such </a:t>
            </a:r>
            <a:r>
              <a:rPr lang="en-US" sz="2400" dirty="0"/>
              <a:t>as medical devices, automotive safety systems, and industrial automation. They </a:t>
            </a:r>
            <a:r>
              <a:rPr lang="en-US" sz="2400" dirty="0" smtClean="0"/>
              <a:t>offer deterministic </a:t>
            </a:r>
            <a:r>
              <a:rPr lang="en-US" sz="2400" dirty="0"/>
              <a:t>processing, advanced memory protection, and error-correcting code (</a:t>
            </a:r>
            <a:r>
              <a:rPr lang="en-US" sz="2400" dirty="0" smtClean="0"/>
              <a:t>ECC) support</a:t>
            </a:r>
            <a:r>
              <a:rPr lang="en-US" sz="2400" dirty="0"/>
              <a:t>.</a:t>
            </a:r>
          </a:p>
        </p:txBody>
      </p:sp>
      <p:pic>
        <p:nvPicPr>
          <p:cNvPr id="4" name="Picture 3"/>
          <p:cNvPicPr>
            <a:picLocks noChangeAspect="1"/>
          </p:cNvPicPr>
          <p:nvPr/>
        </p:nvPicPr>
        <p:blipFill>
          <a:blip r:embed="rId2"/>
          <a:stretch>
            <a:fillRect/>
          </a:stretch>
        </p:blipFill>
        <p:spPr>
          <a:xfrm>
            <a:off x="5696686" y="3390416"/>
            <a:ext cx="4810796" cy="3467584"/>
          </a:xfrm>
          <a:prstGeom prst="rect">
            <a:avLst/>
          </a:prstGeom>
        </p:spPr>
      </p:pic>
    </p:spTree>
    <p:extLst>
      <p:ext uri="{BB962C8B-B14F-4D97-AF65-F5344CB8AC3E}">
        <p14:creationId xmlns:p14="http://schemas.microsoft.com/office/powerpoint/2010/main" val="2473783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1024</TotalTime>
  <Words>8428</Words>
  <Application>Microsoft Office PowerPoint</Application>
  <PresentationFormat>Custom</PresentationFormat>
  <Paragraphs>498</Paragraphs>
  <Slides>128</Slides>
  <Notes>0</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Damask</vt:lpstr>
      <vt:lpstr>Development of Microcontroller Systems</vt:lpstr>
      <vt:lpstr>Activity</vt:lpstr>
      <vt:lpstr>Microcontrollers </vt:lpstr>
      <vt:lpstr>PowerPoint Presentation</vt:lpstr>
      <vt:lpstr>PowerPoint Presentation</vt:lpstr>
      <vt:lpstr>Benefits:</vt:lpstr>
      <vt:lpstr>General Purpose Microcontrollers</vt:lpstr>
      <vt:lpstr>PowerPoint Presentation</vt:lpstr>
      <vt:lpstr>Software Requirements for Microcontrollers</vt:lpstr>
      <vt:lpstr>PowerPoint Presentation</vt:lpstr>
      <vt:lpstr>Sensors Used with a Microcontroller</vt:lpstr>
      <vt:lpstr>PowerPoint Presentation</vt:lpstr>
      <vt:lpstr>Temperature Sensors:</vt:lpstr>
      <vt:lpstr>Pressure Sensors:</vt:lpstr>
      <vt:lpstr>Light Sensors:</vt:lpstr>
      <vt:lpstr>Humidity Sensors:</vt:lpstr>
      <vt:lpstr>PowerPoint Presentation</vt:lpstr>
      <vt:lpstr>Simulation Programs</vt:lpstr>
      <vt:lpstr>PowerPoint Presentation</vt:lpstr>
      <vt:lpstr>Components of  the Microcontroller System</vt:lpstr>
      <vt:lpstr>2- Actuators:</vt:lpstr>
      <vt:lpstr>Some common examples of actuators used in microcontroller systems include: </vt:lpstr>
      <vt:lpstr>DC Motor</vt:lpstr>
      <vt:lpstr>There are two basic types: </vt:lpstr>
      <vt:lpstr>Traction Systems:</vt:lpstr>
      <vt:lpstr>Electric Vehicles :</vt:lpstr>
      <vt:lpstr>2-Shunt Motors:</vt:lpstr>
      <vt:lpstr>Industrial Machinery :</vt:lpstr>
      <vt:lpstr>Textile Industry:</vt:lpstr>
      <vt:lpstr>Special motors can be classified into four types:</vt:lpstr>
      <vt:lpstr>1. Stepper Motor</vt:lpstr>
      <vt:lpstr>. Some of the common usages of stepper motors include:</vt:lpstr>
      <vt:lpstr>Robotics:</vt:lpstr>
      <vt:lpstr>2. Servo Motor</vt:lpstr>
      <vt:lpstr>Aerospace and Aviation:</vt:lpstr>
      <vt:lpstr>Antenna Tracking Systems:</vt:lpstr>
      <vt:lpstr>3. Universal Motor</vt:lpstr>
      <vt:lpstr>Hair Dryers:</vt:lpstr>
      <vt:lpstr>4. DC Brushless Motor</vt:lpstr>
      <vt:lpstr>Medical Devices:</vt:lpstr>
      <vt:lpstr>B) Buzzers</vt:lpstr>
      <vt:lpstr>Pulse Width Modulation (PWM)</vt:lpstr>
      <vt:lpstr>Duty Cycle:</vt:lpstr>
      <vt:lpstr>PWM in DC Signals:</vt:lpstr>
      <vt:lpstr>Switching Frequency:</vt:lpstr>
      <vt:lpstr>Duty Cycle:</vt:lpstr>
      <vt:lpstr>PowerPoint Presentation</vt:lpstr>
      <vt:lpstr>PowerPoint Presentation</vt:lpstr>
      <vt:lpstr>PWM and Motor Control:</vt:lpstr>
      <vt:lpstr>LED Example:</vt:lpstr>
      <vt:lpstr>Computer Motherboard:</vt:lpstr>
      <vt:lpstr>PWM for Servo Control:</vt:lpstr>
      <vt:lpstr>PowerPoint Presentation</vt:lpstr>
      <vt:lpstr>PWM for Stepper Motors:</vt:lpstr>
      <vt:lpstr>PowerPoint Presentation</vt:lpstr>
      <vt:lpstr>PWM for buzzers:</vt:lpstr>
      <vt:lpstr>Changing the Sound:</vt:lpstr>
      <vt:lpstr>3- LEDs</vt:lpstr>
      <vt:lpstr>4- Transistors</vt:lpstr>
      <vt:lpstr>Amplification:</vt:lpstr>
      <vt:lpstr>Oscillators:</vt:lpstr>
      <vt:lpstr>Voltage Regulation:</vt:lpstr>
      <vt:lpstr>2. Field-Effect Transistors (FETs):</vt:lpstr>
      <vt:lpstr>Low-Noise Applications:</vt:lpstr>
      <vt:lpstr>5- Relay</vt:lpstr>
      <vt:lpstr>6- Development board</vt:lpstr>
      <vt:lpstr>The most significant advantages of development boards are:</vt:lpstr>
      <vt:lpstr>1. Arduino Boards:</vt:lpstr>
      <vt:lpstr>2. Raspberry Pi Boards:</vt:lpstr>
      <vt:lpstr>Tools and Devices for Working with Microcontroller Systems</vt:lpstr>
      <vt:lpstr>PowerPoint Presentation</vt:lpstr>
      <vt:lpstr>To prepare the Arduino IDE, you can follow these instructions:</vt:lpstr>
      <vt:lpstr>PowerPoint Presentation</vt:lpstr>
      <vt:lpstr>PowerPoint Presentation</vt:lpstr>
      <vt:lpstr>PowerPoint Presentation</vt:lpstr>
      <vt:lpstr>PowerPoint Presentation</vt:lpstr>
      <vt:lpstr>2. MPLAB:</vt:lpstr>
      <vt:lpstr>Burning Software for Microcontroller Systems</vt:lpstr>
      <vt:lpstr>1. AVRDUDE:</vt:lpstr>
      <vt:lpstr>2. PICkit:</vt:lpstr>
      <vt:lpstr>Measuring Devices for Microcontroller Systems:</vt:lpstr>
      <vt:lpstr>Analog Multimeter:</vt:lpstr>
      <vt:lpstr>Digital Multimeter:</vt:lpstr>
      <vt:lpstr>2. Oscilloscope:</vt:lpstr>
      <vt:lpstr>Analog oscilloscopes:</vt:lpstr>
      <vt:lpstr>Digital oscilloscopes:</vt:lpstr>
      <vt:lpstr>Types and Capabilities of Different Programmable Integrated Circuits.</vt:lpstr>
      <vt:lpstr>1. Arduino Uno:</vt:lpstr>
      <vt:lpstr>2. Arduino Nano:</vt:lpstr>
      <vt:lpstr>3. Arduino Mega:</vt:lpstr>
      <vt:lpstr>4. Arduino Due:</vt:lpstr>
      <vt:lpstr>B) The PIC Family</vt:lpstr>
      <vt:lpstr>1. PIC16:</vt:lpstr>
      <vt:lpstr>2. PIC18:</vt:lpstr>
      <vt:lpstr>3. PIC32:</vt:lpstr>
      <vt:lpstr>C )The ARM Family</vt:lpstr>
      <vt:lpstr>1. Cortex-M Series:</vt:lpstr>
      <vt:lpstr>2. Cortex-A Series:</vt:lpstr>
      <vt:lpstr>3. Cortex-R Series:</vt:lpstr>
      <vt:lpstr>PowerPoint Presentation</vt:lpstr>
      <vt:lpstr>D) The Atmel Family</vt:lpstr>
      <vt:lpstr>ATmega2560:</vt:lpstr>
      <vt:lpstr>PowerPoint Presentation</vt:lpstr>
      <vt:lpstr>PowerPoint Presentation</vt:lpstr>
      <vt:lpstr>Development of Microcontroller Systems</vt:lpstr>
      <vt:lpstr>Introduction:</vt:lpstr>
      <vt:lpstr>Determining the Type of Microcontroller Based on Requirements</vt:lpstr>
      <vt:lpstr>B )Overview of common types of requirements:</vt:lpstr>
      <vt:lpstr>For Example:</vt:lpstr>
      <vt:lpstr>Selecting Electronic Tools and Components Based on Requirements</vt:lpstr>
      <vt:lpstr>Designing the System on a Simulation Program</vt:lpstr>
      <vt:lpstr>1) Getting Started with Proteus</vt:lpstr>
      <vt:lpstr>PowerPoint Presentation</vt:lpstr>
      <vt:lpstr>PowerPoint Presentation</vt:lpstr>
      <vt:lpstr>PowerPoint Presentation</vt:lpstr>
      <vt:lpstr>PowerPoint Presentation</vt:lpstr>
      <vt:lpstr>2)Simulating Arduino Projects Using Proteus</vt:lpstr>
      <vt:lpstr>PowerPoint Presentation</vt:lpstr>
      <vt:lpstr>Interfacing a Seven-segment Display to Perform Up-counting</vt:lpstr>
      <vt:lpstr>PowerPoint Presentation</vt:lpstr>
      <vt:lpstr>Interfacing a DC Motor With Arduino Using an L293D IC</vt:lpstr>
      <vt:lpstr>PowerPoint Presentation</vt:lpstr>
      <vt:lpstr>PowerPoint Presentation</vt:lpstr>
      <vt:lpstr>PowerPoint Presentation</vt:lpstr>
      <vt:lpstr>What is an L293D IC? Why is it Used?</vt:lpstr>
      <vt:lpstr>PowerPoint Presentation</vt:lpstr>
      <vt:lpstr>PowerPoint Presentation</vt:lpstr>
      <vt:lpstr>Programming the Arduino and DC Motor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Microcontroller Systems</dc:title>
  <dc:creator>Abdelrahman Mustafa</dc:creator>
  <cp:lastModifiedBy>Windows User</cp:lastModifiedBy>
  <cp:revision>63</cp:revision>
  <dcterms:created xsi:type="dcterms:W3CDTF">2024-08-21T13:03:53Z</dcterms:created>
  <dcterms:modified xsi:type="dcterms:W3CDTF">2024-09-20T08:48:19Z</dcterms:modified>
</cp:coreProperties>
</file>